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7" r:id="rId2"/>
    <p:sldId id="271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5" r:id="rId47"/>
    <p:sldId id="336" r:id="rId48"/>
    <p:sldId id="286" r:id="rId4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 varScale="1">
        <p:scale>
          <a:sx n="74" d="100"/>
          <a:sy n="74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ci\Documents\Marcin%20Dokumenty\IBRIS\ORE\PREZENTACJE\Wykres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arci\Documents\Marcin%20Dokumenty\IBRIS\ORE\PREZENTACJE\Wykres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rci\Documents\Marcin%20Dokumenty\IBRIS\ORE\PREZENTACJE\Wykres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rci\Documents\Marcin%20Dokumenty\IBRIS\ORE\PREZENTACJE\Wykres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rci\Documents\Marcin%20Dokumenty\IBRIS\ORE\PREZENTACJE\Wy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Odsetek opinii</a:t>
            </a:r>
            <a:r>
              <a:rPr lang="pl-PL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"Większości ludzi można ufać"</a:t>
            </a:r>
          </a:p>
          <a:p>
            <a:pPr>
              <a:defRPr sz="1800"/>
            </a:pPr>
            <a:r>
              <a:rPr lang="pl-PL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pl-PL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pl-PL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pl-PL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C-4CCD-90FA-77A86E88B5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Arkusz1!$A$2:$A$22</c:f>
              <c:strCache>
                <c:ptCount val="21"/>
                <c:pt idx="0">
                  <c:v>Dania</c:v>
                </c:pt>
                <c:pt idx="1">
                  <c:v>Finlandia</c:v>
                </c:pt>
                <c:pt idx="2">
                  <c:v>Norwegia</c:v>
                </c:pt>
                <c:pt idx="3">
                  <c:v>Szwecja </c:v>
                </c:pt>
                <c:pt idx="4">
                  <c:v>Holandia</c:v>
                </c:pt>
                <c:pt idx="5">
                  <c:v>Szwajcaria</c:v>
                </c:pt>
                <c:pt idx="6">
                  <c:v>Estonia</c:v>
                </c:pt>
                <c:pt idx="7">
                  <c:v>Irlandia</c:v>
                </c:pt>
                <c:pt idx="8">
                  <c:v>Wlk. Brytania</c:v>
                </c:pt>
                <c:pt idx="9">
                  <c:v>Niemcy</c:v>
                </c:pt>
                <c:pt idx="10">
                  <c:v>Austria</c:v>
                </c:pt>
                <c:pt idx="11">
                  <c:v>Belgia</c:v>
                </c:pt>
                <c:pt idx="12">
                  <c:v>Hiszpania</c:v>
                </c:pt>
                <c:pt idx="13">
                  <c:v>Węgry</c:v>
                </c:pt>
                <c:pt idx="14">
                  <c:v>Rosja</c:v>
                </c:pt>
                <c:pt idx="15">
                  <c:v>Czechy</c:v>
                </c:pt>
                <c:pt idx="16">
                  <c:v>Francja</c:v>
                </c:pt>
                <c:pt idx="17">
                  <c:v>Słowenia</c:v>
                </c:pt>
                <c:pt idx="18">
                  <c:v>Polska</c:v>
                </c:pt>
                <c:pt idx="19">
                  <c:v>Portugalia</c:v>
                </c:pt>
                <c:pt idx="20">
                  <c:v>Bułgaria</c:v>
                </c:pt>
              </c:strCache>
            </c:strRef>
          </c:cat>
          <c:val>
            <c:numRef>
              <c:f>Arkusz1!$B$2:$B$22</c:f>
              <c:numCache>
                <c:formatCode>General</c:formatCode>
                <c:ptCount val="21"/>
                <c:pt idx="0">
                  <c:v>70</c:v>
                </c:pt>
                <c:pt idx="1">
                  <c:v>66</c:v>
                </c:pt>
                <c:pt idx="2">
                  <c:v>62</c:v>
                </c:pt>
                <c:pt idx="3">
                  <c:v>54</c:v>
                </c:pt>
                <c:pt idx="4">
                  <c:v>50</c:v>
                </c:pt>
                <c:pt idx="5">
                  <c:v>42</c:v>
                </c:pt>
                <c:pt idx="6">
                  <c:v>36</c:v>
                </c:pt>
                <c:pt idx="7">
                  <c:v>35</c:v>
                </c:pt>
                <c:pt idx="8">
                  <c:v>33</c:v>
                </c:pt>
                <c:pt idx="9">
                  <c:v>31</c:v>
                </c:pt>
                <c:pt idx="10">
                  <c:v>29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24</c:v>
                </c:pt>
                <c:pt idx="15">
                  <c:v>23</c:v>
                </c:pt>
                <c:pt idx="16">
                  <c:v>20</c:v>
                </c:pt>
                <c:pt idx="17">
                  <c:v>17</c:v>
                </c:pt>
                <c:pt idx="18">
                  <c:v>16</c:v>
                </c:pt>
                <c:pt idx="19">
                  <c:v>13</c:v>
                </c:pt>
                <c:pt idx="2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AC-4CCD-90FA-77A86E88B5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312544"/>
        <c:axId val="467306664"/>
      </c:barChart>
      <c:catAx>
        <c:axId val="4673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06664"/>
        <c:crosses val="autoZero"/>
        <c:auto val="1"/>
        <c:lblAlgn val="ctr"/>
        <c:lblOffset val="100"/>
        <c:noMultiLvlLbl val="0"/>
      </c:catAx>
      <c:valAx>
        <c:axId val="4673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Odsetek osób ufających innym ludziom w Polsce w latach 1992-2015 i średni poziom zaufania w 15 krajach europejskich w 2014 r. </a:t>
            </a:r>
            <a:br>
              <a:rPr lang="pl-PL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Źródła: ESS, DS i PGSS</a:t>
            </a:r>
            <a:endParaRPr lang="pl-PL" sz="1400" i="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5.223657548374664E-2"/>
          <c:y val="7.618368145543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Arkusz5!$A$2:$A$17</c:f>
              <c:strCache>
                <c:ptCount val="16"/>
                <c:pt idx="0">
                  <c:v>Średnia UE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2002</c:v>
                </c:pt>
                <c:pt idx="9">
                  <c:v>2003</c:v>
                </c:pt>
                <c:pt idx="10">
                  <c:v>2005</c:v>
                </c:pt>
                <c:pt idx="11">
                  <c:v>2007</c:v>
                </c:pt>
                <c:pt idx="12">
                  <c:v>2009</c:v>
                </c:pt>
                <c:pt idx="13">
                  <c:v>2011</c:v>
                </c:pt>
                <c:pt idx="14">
                  <c:v>2013</c:v>
                </c:pt>
                <c:pt idx="15">
                  <c:v>2015</c:v>
                </c:pt>
              </c:strCache>
            </c:strRef>
          </c:cat>
          <c:val>
            <c:numRef>
              <c:f>Arkusz5!$B$2:$B$17</c:f>
              <c:numCache>
                <c:formatCode>General</c:formatCode>
                <c:ptCount val="16"/>
                <c:pt idx="0">
                  <c:v>38.1</c:v>
                </c:pt>
                <c:pt idx="2">
                  <c:v>10.3</c:v>
                </c:pt>
                <c:pt idx="3">
                  <c:v>9</c:v>
                </c:pt>
                <c:pt idx="4">
                  <c:v>8.4</c:v>
                </c:pt>
                <c:pt idx="5">
                  <c:v>8.4</c:v>
                </c:pt>
                <c:pt idx="6">
                  <c:v>10.3</c:v>
                </c:pt>
                <c:pt idx="7">
                  <c:v>12.4</c:v>
                </c:pt>
                <c:pt idx="8">
                  <c:v>13.8</c:v>
                </c:pt>
                <c:pt idx="9">
                  <c:v>10.5</c:v>
                </c:pt>
                <c:pt idx="10">
                  <c:v>10.5</c:v>
                </c:pt>
                <c:pt idx="11">
                  <c:v>11.5</c:v>
                </c:pt>
                <c:pt idx="12">
                  <c:v>13.4</c:v>
                </c:pt>
                <c:pt idx="13">
                  <c:v>13.4</c:v>
                </c:pt>
                <c:pt idx="14">
                  <c:v>12.2</c:v>
                </c:pt>
                <c:pt idx="15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A-46DD-BFB1-2D0E6190A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308232"/>
        <c:axId val="467313328"/>
      </c:barChart>
      <c:catAx>
        <c:axId val="46730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3328"/>
        <c:crosses val="autoZero"/>
        <c:auto val="1"/>
        <c:lblAlgn val="ctr"/>
        <c:lblOffset val="100"/>
        <c:noMultiLvlLbl val="0"/>
      </c:catAx>
      <c:valAx>
        <c:axId val="46731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0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Odsetek osób w wieku 16 i więcej lat przekonanych, że ludzie najczęściej starają się postępować uczciwie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pl-PL" sz="16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600" b="0" i="0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pl-PL" sz="16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0" i="0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pl-PL" sz="16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0" i="0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pl-PL" sz="1600" b="0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endParaRPr lang="pl-PL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21830985915493"/>
          <c:y val="1.7825316946767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E2-46BE-92B3-FFD107207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Arkusz2!$A$2:$A$15</c:f>
              <c:strCache>
                <c:ptCount val="14"/>
                <c:pt idx="0">
                  <c:v>Dania</c:v>
                </c:pt>
                <c:pt idx="1">
                  <c:v>Finlandia</c:v>
                </c:pt>
                <c:pt idx="2">
                  <c:v>Norwegia</c:v>
                </c:pt>
                <c:pt idx="3">
                  <c:v>Szwecja </c:v>
                </c:pt>
                <c:pt idx="4">
                  <c:v>Holandia</c:v>
                </c:pt>
                <c:pt idx="5">
                  <c:v>Szwajcaria</c:v>
                </c:pt>
                <c:pt idx="6">
                  <c:v>Niemcy</c:v>
                </c:pt>
                <c:pt idx="7">
                  <c:v>Irlandia</c:v>
                </c:pt>
                <c:pt idx="8">
                  <c:v>Estonia</c:v>
                </c:pt>
                <c:pt idx="9">
                  <c:v>Belgia</c:v>
                </c:pt>
                <c:pt idx="10">
                  <c:v>Austria</c:v>
                </c:pt>
                <c:pt idx="11">
                  <c:v>Czechy</c:v>
                </c:pt>
                <c:pt idx="12">
                  <c:v>Słowenia</c:v>
                </c:pt>
                <c:pt idx="13">
                  <c:v>Polska</c:v>
                </c:pt>
              </c:strCache>
            </c:strRef>
          </c:cat>
          <c:val>
            <c:numRef>
              <c:f>Arkusz2!$B$2:$B$15</c:f>
              <c:numCache>
                <c:formatCode>General</c:formatCode>
                <c:ptCount val="14"/>
                <c:pt idx="0">
                  <c:v>76</c:v>
                </c:pt>
                <c:pt idx="1">
                  <c:v>69</c:v>
                </c:pt>
                <c:pt idx="2">
                  <c:v>68</c:v>
                </c:pt>
                <c:pt idx="3">
                  <c:v>66</c:v>
                </c:pt>
                <c:pt idx="4">
                  <c:v>58</c:v>
                </c:pt>
                <c:pt idx="5">
                  <c:v>54</c:v>
                </c:pt>
                <c:pt idx="6">
                  <c:v>48</c:v>
                </c:pt>
                <c:pt idx="7">
                  <c:v>46</c:v>
                </c:pt>
                <c:pt idx="8">
                  <c:v>42</c:v>
                </c:pt>
                <c:pt idx="9">
                  <c:v>42</c:v>
                </c:pt>
                <c:pt idx="10">
                  <c:v>39</c:v>
                </c:pt>
                <c:pt idx="11">
                  <c:v>28</c:v>
                </c:pt>
                <c:pt idx="12">
                  <c:v>25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2-46BE-92B3-FFD107207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316464"/>
        <c:axId val="467307448"/>
      </c:barChart>
      <c:catAx>
        <c:axId val="46731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07448"/>
        <c:crosses val="autoZero"/>
        <c:auto val="1"/>
        <c:lblAlgn val="ctr"/>
        <c:lblOffset val="100"/>
        <c:noMultiLvlLbl val="0"/>
      </c:catAx>
      <c:valAx>
        <c:axId val="46730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Przeciętna</a:t>
            </a:r>
            <a:r>
              <a:rPr lang="pl-PL" sz="1600" baseline="0" dirty="0"/>
              <a:t> liczba organizacji, do których należą osoby </a:t>
            </a:r>
            <a:br>
              <a:rPr lang="pl-PL" sz="1600" baseline="0" dirty="0"/>
            </a:br>
            <a:r>
              <a:rPr lang="pl-PL" sz="1600" baseline="0" dirty="0"/>
              <a:t>w wieku 16 lat i więcej.</a:t>
            </a:r>
          </a:p>
          <a:p>
            <a:pPr>
              <a:defRPr/>
            </a:pPr>
            <a:r>
              <a:rPr lang="pl-PL" sz="1600" baseline="0" dirty="0"/>
              <a:t>Źródła: ESS 2002, DS 2003-2015</a:t>
            </a:r>
            <a:endParaRPr lang="pl-P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E-4207-9E78-AE5A936303F0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E-4207-9E78-AE5A936303F0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7E-4207-9E78-AE5A936303F0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7E-4207-9E78-AE5A936303F0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7E-4207-9E78-AE5A936303F0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7E-4207-9E78-AE5A936303F0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7E-4207-9E78-AE5A936303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Arkusz3!$A$2:$A$27</c:f>
              <c:strCache>
                <c:ptCount val="26"/>
                <c:pt idx="0">
                  <c:v>Szwecja </c:v>
                </c:pt>
                <c:pt idx="1">
                  <c:v>Dania</c:v>
                </c:pt>
                <c:pt idx="2">
                  <c:v>Norwegia</c:v>
                </c:pt>
                <c:pt idx="3">
                  <c:v>Holandia</c:v>
                </c:pt>
                <c:pt idx="4">
                  <c:v>Austria</c:v>
                </c:pt>
                <c:pt idx="5">
                  <c:v>Luksemburg</c:v>
                </c:pt>
                <c:pt idx="6">
                  <c:v>Belgia</c:v>
                </c:pt>
                <c:pt idx="7">
                  <c:v>Irlandia</c:v>
                </c:pt>
                <c:pt idx="8">
                  <c:v>Finlandia</c:v>
                </c:pt>
                <c:pt idx="9">
                  <c:v>Wlk. Brytania</c:v>
                </c:pt>
                <c:pt idx="10">
                  <c:v>Niemcy</c:v>
                </c:pt>
                <c:pt idx="11">
                  <c:v>Izrael</c:v>
                </c:pt>
                <c:pt idx="12">
                  <c:v>Francja</c:v>
                </c:pt>
                <c:pt idx="13">
                  <c:v>Słowenia</c:v>
                </c:pt>
                <c:pt idx="14">
                  <c:v>Hiszpania</c:v>
                </c:pt>
                <c:pt idx="15">
                  <c:v>Włochy</c:v>
                </c:pt>
                <c:pt idx="16">
                  <c:v>Portugalia</c:v>
                </c:pt>
                <c:pt idx="17">
                  <c:v>Grecja</c:v>
                </c:pt>
                <c:pt idx="18">
                  <c:v>Węgry</c:v>
                </c:pt>
                <c:pt idx="19">
                  <c:v>Polska ESS</c:v>
                </c:pt>
                <c:pt idx="20">
                  <c:v>Polska DS. 2003</c:v>
                </c:pt>
                <c:pt idx="21">
                  <c:v>Polska DS. 2005</c:v>
                </c:pt>
                <c:pt idx="22">
                  <c:v>Polska DS. 2007</c:v>
                </c:pt>
                <c:pt idx="23">
                  <c:v>Polska DS. 2009</c:v>
                </c:pt>
                <c:pt idx="24">
                  <c:v>Polska DS. 2013</c:v>
                </c:pt>
                <c:pt idx="25">
                  <c:v>Polska DS. 2015</c:v>
                </c:pt>
              </c:strCache>
            </c:strRef>
          </c:cat>
          <c:val>
            <c:numRef>
              <c:f>Arkusz3!$B$2:$B$27</c:f>
              <c:numCache>
                <c:formatCode>General</c:formatCode>
                <c:ptCount val="26"/>
                <c:pt idx="0">
                  <c:v>2.6</c:v>
                </c:pt>
                <c:pt idx="1">
                  <c:v>2.5</c:v>
                </c:pt>
                <c:pt idx="2">
                  <c:v>2.4</c:v>
                </c:pt>
                <c:pt idx="3">
                  <c:v>2.2999999999999998</c:v>
                </c:pt>
                <c:pt idx="4">
                  <c:v>2.1</c:v>
                </c:pt>
                <c:pt idx="5">
                  <c:v>2</c:v>
                </c:pt>
                <c:pt idx="6">
                  <c:v>1.6</c:v>
                </c:pt>
                <c:pt idx="7">
                  <c:v>1.6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1.3</c:v>
                </c:pt>
                <c:pt idx="12">
                  <c:v>1</c:v>
                </c:pt>
                <c:pt idx="13">
                  <c:v>0.9</c:v>
                </c:pt>
                <c:pt idx="14">
                  <c:v>0.7</c:v>
                </c:pt>
                <c:pt idx="15">
                  <c:v>0.6</c:v>
                </c:pt>
                <c:pt idx="16">
                  <c:v>0.5</c:v>
                </c:pt>
                <c:pt idx="17">
                  <c:v>0.4</c:v>
                </c:pt>
                <c:pt idx="18">
                  <c:v>0.4</c:v>
                </c:pt>
                <c:pt idx="19">
                  <c:v>0.3</c:v>
                </c:pt>
                <c:pt idx="20">
                  <c:v>0.14000000000000001</c:v>
                </c:pt>
                <c:pt idx="21">
                  <c:v>0.15</c:v>
                </c:pt>
                <c:pt idx="22">
                  <c:v>0.2</c:v>
                </c:pt>
                <c:pt idx="23">
                  <c:v>0.17</c:v>
                </c:pt>
                <c:pt idx="24">
                  <c:v>0.14000000000000001</c:v>
                </c:pt>
                <c:pt idx="2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7E-4207-9E78-AE5A936303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318424"/>
        <c:axId val="467317640"/>
      </c:barChart>
      <c:catAx>
        <c:axId val="4673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7640"/>
        <c:crosses val="autoZero"/>
        <c:auto val="1"/>
        <c:lblAlgn val="ctr"/>
        <c:lblOffset val="100"/>
        <c:noMultiLvlLbl val="0"/>
      </c:catAx>
      <c:valAx>
        <c:axId val="46731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Typ organizacji, do której należą Polacy. Źródło: Diagnoza Społeczna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Arkusz4!$B$1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Arkusz4!$A$2:$A$15</c:f>
              <c:strCache>
                <c:ptCount val="14"/>
                <c:pt idx="0">
                  <c:v>Organizacja religijna, kościelna</c:v>
                </c:pt>
                <c:pt idx="1">
                  <c:v>Inna organizacja</c:v>
                </c:pt>
                <c:pt idx="2">
                  <c:v>Klub sportowy</c:v>
                </c:pt>
                <c:pt idx="3">
                  <c:v>Koło zainteresowań</c:v>
                </c:pt>
                <c:pt idx="4">
                  <c:v>Związek zawodowy</c:v>
                </c:pt>
                <c:pt idx="5">
                  <c:v>Organizacja towarzyska, klubowa</c:v>
                </c:pt>
                <c:pt idx="6">
                  <c:v>Komitet rodzicielski</c:v>
                </c:pt>
                <c:pt idx="7">
                  <c:v>Organizacja pomocowa</c:v>
                </c:pt>
                <c:pt idx="8">
                  <c:v>Komitet mieszkańców</c:v>
                </c:pt>
                <c:pt idx="9">
                  <c:v>Organizacja biznesowa, zawodowa, rolnicza</c:v>
                </c:pt>
                <c:pt idx="10">
                  <c:v>Organizacja upowszechniająca wiedzę</c:v>
                </c:pt>
                <c:pt idx="11">
                  <c:v>Partia polityczna</c:v>
                </c:pt>
                <c:pt idx="12">
                  <c:v>Organizacja ekologiczna</c:v>
                </c:pt>
                <c:pt idx="13">
                  <c:v>Wybierane władze samorządowe</c:v>
                </c:pt>
              </c:strCache>
            </c:strRef>
          </c:cat>
          <c:val>
            <c:numRef>
              <c:f>Arkusz4!$B$2:$B$15</c:f>
              <c:numCache>
                <c:formatCode>General</c:formatCode>
                <c:ptCount val="14"/>
                <c:pt idx="0">
                  <c:v>70.8</c:v>
                </c:pt>
                <c:pt idx="1">
                  <c:v>24.5</c:v>
                </c:pt>
                <c:pt idx="2">
                  <c:v>13.8</c:v>
                </c:pt>
                <c:pt idx="3">
                  <c:v>13.6</c:v>
                </c:pt>
                <c:pt idx="4">
                  <c:v>12.1</c:v>
                </c:pt>
                <c:pt idx="5">
                  <c:v>9.5</c:v>
                </c:pt>
                <c:pt idx="6">
                  <c:v>8.3000000000000007</c:v>
                </c:pt>
                <c:pt idx="7">
                  <c:v>7.2</c:v>
                </c:pt>
                <c:pt idx="8">
                  <c:v>6</c:v>
                </c:pt>
                <c:pt idx="9">
                  <c:v>6</c:v>
                </c:pt>
                <c:pt idx="10">
                  <c:v>4.8</c:v>
                </c:pt>
                <c:pt idx="11">
                  <c:v>4.2</c:v>
                </c:pt>
                <c:pt idx="12">
                  <c:v>3.1</c:v>
                </c:pt>
                <c:pt idx="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7-422C-9AF2-BFEE49EF4086}"/>
            </c:ext>
          </c:extLst>
        </c:ser>
        <c:ser>
          <c:idx val="1"/>
          <c:order val="1"/>
          <c:tx>
            <c:strRef>
              <c:f>Arkusz4!$C$1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Arkusz4!$A$2:$A$15</c:f>
              <c:strCache>
                <c:ptCount val="14"/>
                <c:pt idx="0">
                  <c:v>Organizacja religijna, kościelna</c:v>
                </c:pt>
                <c:pt idx="1">
                  <c:v>Inna organizacja</c:v>
                </c:pt>
                <c:pt idx="2">
                  <c:v>Klub sportowy</c:v>
                </c:pt>
                <c:pt idx="3">
                  <c:v>Koło zainteresowań</c:v>
                </c:pt>
                <c:pt idx="4">
                  <c:v>Związek zawodowy</c:v>
                </c:pt>
                <c:pt idx="5">
                  <c:v>Organizacja towarzyska, klubowa</c:v>
                </c:pt>
                <c:pt idx="6">
                  <c:v>Komitet rodzicielski</c:v>
                </c:pt>
                <c:pt idx="7">
                  <c:v>Organizacja pomocowa</c:v>
                </c:pt>
                <c:pt idx="8">
                  <c:v>Komitet mieszkańców</c:v>
                </c:pt>
                <c:pt idx="9">
                  <c:v>Organizacja biznesowa, zawodowa, rolnicza</c:v>
                </c:pt>
                <c:pt idx="10">
                  <c:v>Organizacja upowszechniająca wiedzę</c:v>
                </c:pt>
                <c:pt idx="11">
                  <c:v>Partia polityczna</c:v>
                </c:pt>
                <c:pt idx="12">
                  <c:v>Organizacja ekologiczna</c:v>
                </c:pt>
                <c:pt idx="13">
                  <c:v>Wybierane władze samorządowe</c:v>
                </c:pt>
              </c:strCache>
            </c:strRef>
          </c:cat>
          <c:val>
            <c:numRef>
              <c:f>Arkusz4!$C$2:$C$15</c:f>
              <c:numCache>
                <c:formatCode>General</c:formatCode>
                <c:ptCount val="14"/>
                <c:pt idx="0">
                  <c:v>72.2</c:v>
                </c:pt>
                <c:pt idx="1">
                  <c:v>23.9</c:v>
                </c:pt>
                <c:pt idx="2">
                  <c:v>15.3</c:v>
                </c:pt>
                <c:pt idx="3">
                  <c:v>13.7</c:v>
                </c:pt>
                <c:pt idx="4">
                  <c:v>11.7</c:v>
                </c:pt>
                <c:pt idx="5">
                  <c:v>9.5</c:v>
                </c:pt>
                <c:pt idx="6">
                  <c:v>8.1</c:v>
                </c:pt>
                <c:pt idx="7">
                  <c:v>7.8</c:v>
                </c:pt>
                <c:pt idx="8">
                  <c:v>6.7</c:v>
                </c:pt>
                <c:pt idx="9">
                  <c:v>6.5</c:v>
                </c:pt>
                <c:pt idx="10">
                  <c:v>4.9000000000000004</c:v>
                </c:pt>
                <c:pt idx="11">
                  <c:v>3.2</c:v>
                </c:pt>
                <c:pt idx="12">
                  <c:v>2.9</c:v>
                </c:pt>
                <c:pt idx="1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7-422C-9AF2-BFEE49EF4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7319208"/>
        <c:axId val="467319600"/>
      </c:barChart>
      <c:catAx>
        <c:axId val="46731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9600"/>
        <c:crosses val="autoZero"/>
        <c:auto val="1"/>
        <c:lblAlgn val="ctr"/>
        <c:lblOffset val="100"/>
        <c:noMultiLvlLbl val="0"/>
      </c:catAx>
      <c:valAx>
        <c:axId val="46731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AFC10632-2454-46E0-B02C-EBB5267ED1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AF543AB3-73A7-423E-81B2-C111A8822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Komu Państwo ufają bez żadnej wątpliwości? </a:t>
            </a: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A82C3A08-839E-4079-B79B-E2A97C57B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94E485-8725-4071-B81A-74F1E16A06A2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424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5325DBE1-70F9-44DA-88D1-CB9660DBA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D3895AD1-E523-499B-9425-89D49C195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Komu Państwo ufają bez żadnej wątpliwości? 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9659C8F0-2286-4A64-9C9A-30768B404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47FE3D-0FB8-408D-8693-486BED8EF12A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044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F9EB6907-084A-426E-BBA3-94CB7CA9B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011293AE-C07F-4160-A79D-CA7263B86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Komu Państwo ufają bez żadnej wątpliwości? </a:t>
            </a:r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0064B5D1-B78A-4DAC-8E34-E74A65A9F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BF7876-17CB-4BC2-A124-EA19B90F0DCD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726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C1BC8811-3330-4441-AF40-88C1A827D5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EECD4D2A-4322-42D8-8C68-24D4A2B51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Czemuś biedny, boś głupi – czemuś głupi, boś biedny.</a:t>
            </a:r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011D865-F63E-44FB-91BA-B3E5770C1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C0F6A3-52B7-4DB2-9707-61E3608D3390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885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>
            <a:extLst>
              <a:ext uri="{FF2B5EF4-FFF2-40B4-BE49-F238E27FC236}">
                <a16:creationId xmlns:a16="http://schemas.microsoft.com/office/drawing/2014/main" id="{0734C081-0D7E-4CB4-9AE3-F8D913365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>
            <a:extLst>
              <a:ext uri="{FF2B5EF4-FFF2-40B4-BE49-F238E27FC236}">
                <a16:creationId xmlns:a16="http://schemas.microsoft.com/office/drawing/2014/main" id="{2C4A6AFB-8357-424E-AD79-040BDE1264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Jakie organizacje w szkołach? </a:t>
            </a:r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09220D1B-3961-46C0-9E6E-6A663BCDE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00B5FB-53C2-4EB8-A0FD-903120CF34F0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023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4A8334EA-5013-4B6A-B60C-C809942513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695377A7-0C32-46D8-ACC3-323CFF95A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Jakie organizacje w szkołach? </a:t>
            </a:r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0FB08EFD-2D8F-4219-BE9B-E3368B86F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C1446-AF7E-4BC2-95C6-456A9BE22F95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95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>
            <a:extLst>
              <a:ext uri="{FF2B5EF4-FFF2-40B4-BE49-F238E27FC236}">
                <a16:creationId xmlns:a16="http://schemas.microsoft.com/office/drawing/2014/main" id="{39035172-8D0F-4D85-B15B-339572C8BA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>
            <a:extLst>
              <a:ext uri="{FF2B5EF4-FFF2-40B4-BE49-F238E27FC236}">
                <a16:creationId xmlns:a16="http://schemas.microsoft.com/office/drawing/2014/main" id="{D606E58B-5AE5-4743-9898-2091E0C4A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Filmy, zdjęcia</a:t>
            </a:r>
          </a:p>
        </p:txBody>
      </p:sp>
      <p:sp>
        <p:nvSpPr>
          <p:cNvPr id="27652" name="Symbol zastępczy numeru slajdu 3">
            <a:extLst>
              <a:ext uri="{FF2B5EF4-FFF2-40B4-BE49-F238E27FC236}">
                <a16:creationId xmlns:a16="http://schemas.microsoft.com/office/drawing/2014/main" id="{702ACEE0-52B7-46B2-839B-9DC50EBEE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5F109-376F-45F0-A890-94ABCD6A3486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260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iGSSvkfvk&amp;index=2&amp;list=PLSHIqPCSNDscHEf5-JEvJ4vGz00DdLSvv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.edu.pl/dla-samorzadow/4394-lokalny-kapital-spoleczny" TargetMode="External"/><Relationship Id="rId2" Type="http://schemas.openxmlformats.org/officeDocument/2006/relationships/hyperlink" Target="http://www.wneiz.pl/nauka_wneiz/sip/sip32-2013/SiP-32-t2-79.pdf" TargetMode="Externa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1">
            <a:extLst>
              <a:ext uri="{FF2B5EF4-FFF2-40B4-BE49-F238E27FC236}">
                <a16:creationId xmlns:a16="http://schemas.microsoft.com/office/drawing/2014/main" id="{C76E9E9E-EFEE-4EB5-A289-41DC56C5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080" y="188640"/>
            <a:ext cx="3780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Zaufanie do innych ludzi</a:t>
            </a:r>
            <a:endParaRPr lang="pl-PL" altLang="pl-PL" sz="2800" b="1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766B310-10A0-4C23-BD55-92BC77A4A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58904"/>
              </p:ext>
            </p:extLst>
          </p:nvPr>
        </p:nvGraphicFramePr>
        <p:xfrm>
          <a:off x="692113" y="1052736"/>
          <a:ext cx="756084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5115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1">
            <a:extLst>
              <a:ext uri="{FF2B5EF4-FFF2-40B4-BE49-F238E27FC236}">
                <a16:creationId xmlns:a16="http://schemas.microsoft.com/office/drawing/2014/main" id="{F0ED2DDD-ABA7-48FB-8909-E1629F13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70575"/>
            <a:ext cx="3780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Zaufanie do innych ludzi</a:t>
            </a:r>
            <a:endParaRPr lang="pl-PL" altLang="pl-PL" sz="28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B9A2B9E-2D67-4A00-8A70-3D49CE9A4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275470"/>
              </p:ext>
            </p:extLst>
          </p:nvPr>
        </p:nvGraphicFramePr>
        <p:xfrm>
          <a:off x="539552" y="732185"/>
          <a:ext cx="8136904" cy="500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0342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1">
            <a:extLst>
              <a:ext uri="{FF2B5EF4-FFF2-40B4-BE49-F238E27FC236}">
                <a16:creationId xmlns:a16="http://schemas.microsoft.com/office/drawing/2014/main" id="{576448E2-2E83-42F1-8940-35ACF19D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1" y="641838"/>
            <a:ext cx="550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Wiara w dobre intencje innych ludzi</a:t>
            </a:r>
            <a:endParaRPr lang="pl-PL" altLang="pl-PL" sz="2800" b="1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9F41CF6-1241-4546-88AB-6D15B45E8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57520"/>
              </p:ext>
            </p:extLst>
          </p:nvPr>
        </p:nvGraphicFramePr>
        <p:xfrm>
          <a:off x="971600" y="1268760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7173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e tekstowe 1">
            <a:extLst>
              <a:ext uri="{FF2B5EF4-FFF2-40B4-BE49-F238E27FC236}">
                <a16:creationId xmlns:a16="http://schemas.microsoft.com/office/drawing/2014/main" id="{13578958-5A98-4016-B36D-6E46D6367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48680"/>
            <a:ext cx="2763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A7F1DC2-8A1A-4E26-9027-E21862CF2AFC}"/>
              </a:ext>
            </a:extLst>
          </p:cNvPr>
          <p:cNvSpPr txBox="1"/>
          <p:nvPr/>
        </p:nvSpPr>
        <p:spPr>
          <a:xfrm>
            <a:off x="226796" y="1700808"/>
            <a:ext cx="86904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Najniższy poziom kapitału społecznego w Polsce:</a:t>
            </a:r>
          </a:p>
          <a:p>
            <a:pPr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osoby młode (18-24 lata)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mieszkańcy wsi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wykształcenie podstawowe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robotnicy niewykwalifikowani, rolnicy, uczniowie, bezrobotni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najmniej zarabiający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bez wyraźnych poglądów politycznych.</a:t>
            </a:r>
          </a:p>
        </p:txBody>
      </p:sp>
    </p:spTree>
    <p:extLst>
      <p:ext uri="{BB962C8B-B14F-4D97-AF65-F5344CB8AC3E}">
        <p14:creationId xmlns:p14="http://schemas.microsoft.com/office/powerpoint/2010/main" val="6148885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 tekstowe 1">
            <a:extLst>
              <a:ext uri="{FF2B5EF4-FFF2-40B4-BE49-F238E27FC236}">
                <a16:creationId xmlns:a16="http://schemas.microsoft.com/office/drawing/2014/main" id="{0A1CE0A4-5A37-4F3B-B794-CBBD8C96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91126"/>
            <a:ext cx="679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Przynależność do organizacji pozarządowych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CE06604-78BD-4E33-A711-39CC2CFC7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773316"/>
              </p:ext>
            </p:extLst>
          </p:nvPr>
        </p:nvGraphicFramePr>
        <p:xfrm>
          <a:off x="539552" y="1412776"/>
          <a:ext cx="792087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2797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1">
            <a:extLst>
              <a:ext uri="{FF2B5EF4-FFF2-40B4-BE49-F238E27FC236}">
                <a16:creationId xmlns:a16="http://schemas.microsoft.com/office/drawing/2014/main" id="{2989352C-31FC-4102-A8C4-FD7E900E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0648"/>
            <a:ext cx="679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Przynależność do organizacji pozarządowych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6E9FB329-E10B-4244-815E-5545C1C3B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28173"/>
              </p:ext>
            </p:extLst>
          </p:nvPr>
        </p:nvGraphicFramePr>
        <p:xfrm>
          <a:off x="251520" y="944724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0512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e tekstowe 1">
            <a:extLst>
              <a:ext uri="{FF2B5EF4-FFF2-40B4-BE49-F238E27FC236}">
                <a16:creationId xmlns:a16="http://schemas.microsoft.com/office/drawing/2014/main" id="{88DD5FA5-3E0E-4062-A822-9C3CA37E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4337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i młodzież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0ED0B48-286F-4B0B-99BC-9DF3548E67D1}"/>
              </a:ext>
            </a:extLst>
          </p:cNvPr>
          <p:cNvSpPr txBox="1"/>
          <p:nvPr/>
        </p:nvSpPr>
        <p:spPr>
          <a:xfrm>
            <a:off x="395536" y="1340768"/>
            <a:ext cx="84867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Młodzież do 25 roku życia: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niski poziom zaufania społecznego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niski poziom dialogu społecznego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niski poziom zaangażowania w działalność trzeciego sektora (ok. 11%)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niska frekwencja wyborcza</a:t>
            </a:r>
          </a:p>
          <a:p>
            <a:pPr>
              <a:defRPr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 drugiej strony: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grupa o wysokim poziomie formalnego wykształcenia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korzystająca z nowoczesnych technologii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dynamizm, pozytywne nastawienie do zmian i podejmowania ryzyka. </a:t>
            </a:r>
          </a:p>
        </p:txBody>
      </p:sp>
    </p:spTree>
    <p:extLst>
      <p:ext uri="{BB962C8B-B14F-4D97-AF65-F5344CB8AC3E}">
        <p14:creationId xmlns:p14="http://schemas.microsoft.com/office/powerpoint/2010/main" val="82231862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le tekstowe 1">
            <a:extLst>
              <a:ext uri="{FF2B5EF4-FFF2-40B4-BE49-F238E27FC236}">
                <a16:creationId xmlns:a16="http://schemas.microsoft.com/office/drawing/2014/main" id="{176D4AC9-FB85-40A8-AE62-65217790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260350"/>
            <a:ext cx="3222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/>
              <a:t>Kapitał społeczny</a:t>
            </a:r>
          </a:p>
        </p:txBody>
      </p:sp>
      <p:sp>
        <p:nvSpPr>
          <p:cNvPr id="24579" name="pole tekstowe 2">
            <a:extLst>
              <a:ext uri="{FF2B5EF4-FFF2-40B4-BE49-F238E27FC236}">
                <a16:creationId xmlns:a16="http://schemas.microsoft.com/office/drawing/2014/main" id="{517F9CB8-1E35-45EF-8D46-BB25C505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4" y="1556792"/>
            <a:ext cx="83169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„Słabość więzi społecznych - brak zaufania, korupcja, nepotyzm, brak nieformalnych kontaktów, zamknięcie we własnych małych światach - stanie się przeszkodą o niezwykłej sile hamowania.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Rosną koszty transakcyjne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bo w relacjach z obcymi trzeba stosować bezlik zabezpieczeń.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Maleje kreatywność, bo ludzie są mniej otwarci i słabiej się nawzajem inspirują. 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Im silniejsze są więzi w takiej zamkniętej grupie, tym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gorsze są relacje jej członków z potencjalnymi klientami czy kooperantami”.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					                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Prof. Józef Czapiński</a:t>
            </a:r>
          </a:p>
        </p:txBody>
      </p:sp>
    </p:spTree>
    <p:extLst>
      <p:ext uri="{BB962C8B-B14F-4D97-AF65-F5344CB8AC3E}">
        <p14:creationId xmlns:p14="http://schemas.microsoft.com/office/powerpoint/2010/main" val="269043353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BC10AA-2B0F-4785-A113-4A497C5D5292}"/>
              </a:ext>
            </a:extLst>
          </p:cNvPr>
          <p:cNvSpPr txBox="1"/>
          <p:nvPr/>
        </p:nvSpPr>
        <p:spPr>
          <a:xfrm>
            <a:off x="611560" y="1166842"/>
            <a:ext cx="83169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b="1" dirty="0">
                <a:latin typeface="Calibri  "/>
              </a:rPr>
              <a:t>Strategia „Polska 2030”, transformacja ustrojowa uległa</a:t>
            </a:r>
          </a:p>
          <a:p>
            <a:pPr algn="just">
              <a:defRPr/>
            </a:pPr>
            <a:r>
              <a:rPr lang="pl-PL" sz="2400" b="1" dirty="0">
                <a:latin typeface="Calibri  "/>
              </a:rPr>
              <a:t>wyczerpaniu, a Polska stoi przed kolejnymi nowymi wyzwaniami:</a:t>
            </a:r>
          </a:p>
          <a:p>
            <a:pPr algn="just">
              <a:defRPr/>
            </a:pPr>
            <a:endParaRPr lang="pl-PL" sz="2400" b="1" dirty="0">
              <a:latin typeface="Calibri 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"/>
              </a:rPr>
              <a:t>wzrost i konkurencyjność,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"/>
              </a:rPr>
              <a:t>sytuacja demograficzna,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"/>
              </a:rPr>
              <a:t>gospodarka oparta na wiedzy i rozwój kapitału intelektualnego,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"/>
              </a:rPr>
              <a:t>sprawne państwo,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latin typeface="Calibri  "/>
              </a:rPr>
              <a:t>wzrost kapitału społecznego, </a:t>
            </a:r>
          </a:p>
          <a:p>
            <a:pPr algn="just">
              <a:defRPr/>
            </a:pPr>
            <a:r>
              <a:rPr lang="pl-PL" sz="2400" dirty="0">
                <a:latin typeface="Calibri  "/>
              </a:rPr>
              <a:t>bez którego nie będzie wzrostu gospodarczego tworzonego przez</a:t>
            </a:r>
          </a:p>
          <a:p>
            <a:pPr algn="just">
              <a:defRPr/>
            </a:pPr>
            <a:r>
              <a:rPr lang="pl-PL" sz="2400" dirty="0">
                <a:latin typeface="Calibri  "/>
              </a:rPr>
              <a:t>elastycznych i łatwo dostosowujących się do zmieniających się warunków ekonomiczno-społecznych podmiotów gospodarczych.</a:t>
            </a:r>
          </a:p>
        </p:txBody>
      </p:sp>
    </p:spTree>
    <p:extLst>
      <p:ext uri="{BB962C8B-B14F-4D97-AF65-F5344CB8AC3E}">
        <p14:creationId xmlns:p14="http://schemas.microsoft.com/office/powerpoint/2010/main" val="287658789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le tekstowe 1">
            <a:extLst>
              <a:ext uri="{FF2B5EF4-FFF2-40B4-BE49-F238E27FC236}">
                <a16:creationId xmlns:a16="http://schemas.microsoft.com/office/drawing/2014/main" id="{D70D699B-7E07-4872-AAFE-67EBDDBA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267" y="1196752"/>
            <a:ext cx="4087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Typy kapitału społecznego</a:t>
            </a:r>
          </a:p>
        </p:txBody>
      </p:sp>
      <p:sp>
        <p:nvSpPr>
          <p:cNvPr id="26627" name="pole tekstowe 2">
            <a:extLst>
              <a:ext uri="{FF2B5EF4-FFF2-40B4-BE49-F238E27FC236}">
                <a16:creationId xmlns:a16="http://schemas.microsoft.com/office/drawing/2014/main" id="{80457842-ECBA-4A86-AB6E-450B565EE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044005"/>
            <a:ext cx="831691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Społeczność imigrantów z krajów arabskich </a:t>
            </a:r>
            <a:br>
              <a:rPr lang="pl-PL" altLang="pl-PL" sz="2400" dirty="0">
                <a:latin typeface="Calibri" panose="020F0502020204030204" pitchFamily="34" charset="0"/>
              </a:rPr>
            </a:br>
            <a:r>
              <a:rPr lang="pl-PL" altLang="pl-PL" sz="2400" dirty="0">
                <a:latin typeface="Calibri" panose="020F0502020204030204" pitchFamily="34" charset="0"/>
              </a:rPr>
              <a:t>w Londynie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Ulica w amerykańskim miasteczku: powitanie nowych sąsiadów</a:t>
            </a:r>
          </a:p>
        </p:txBody>
      </p:sp>
    </p:spTree>
    <p:extLst>
      <p:ext uri="{BB962C8B-B14F-4D97-AF65-F5344CB8AC3E}">
        <p14:creationId xmlns:p14="http://schemas.microsoft.com/office/powerpoint/2010/main" val="23858105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sz="3200" dirty="0"/>
              <a:t>Edukacja siłą napędową rozwoju gminy/powiatu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r>
              <a:rPr lang="pl-PL" dirty="0"/>
              <a:t>Moduł 1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ole tekstowe 1">
            <a:extLst>
              <a:ext uri="{FF2B5EF4-FFF2-40B4-BE49-F238E27FC236}">
                <a16:creationId xmlns:a16="http://schemas.microsoft.com/office/drawing/2014/main" id="{DC44C62B-3147-4E2B-BF52-A216E6BD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88913"/>
            <a:ext cx="5277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Typy (formy) kapitału społecznego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D24F407-CC0C-4D62-84B1-31CEEF0B3944}"/>
              </a:ext>
            </a:extLst>
          </p:cNvPr>
          <p:cNvSpPr txBox="1"/>
          <p:nvPr/>
        </p:nvSpPr>
        <p:spPr>
          <a:xfrm>
            <a:off x="250825" y="896938"/>
            <a:ext cx="864235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Putnam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-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wiążący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dotyczy więzi pomiędzy członkami jednej grupy społecznej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charakter ochronny - wzrost poczucia przynależności do wąskich grup osób, zwykle rodziny lub najbliższych przyjaciół</a:t>
            </a:r>
          </a:p>
          <a:p>
            <a:pPr algn="just"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–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pomostowy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dotyczy więzi pomiędzy osobami należącymi do różnych społeczności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związki o zasięgu międzygrupowym</a:t>
            </a:r>
          </a:p>
          <a:p>
            <a:pPr algn="just"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Oba typy w całkowicie odmienny sposób wpływają na rozwój społeczny i gospodarczy w układzie lokalnym.</a:t>
            </a:r>
          </a:p>
        </p:txBody>
      </p:sp>
    </p:spTree>
    <p:extLst>
      <p:ext uri="{BB962C8B-B14F-4D97-AF65-F5344CB8AC3E}">
        <p14:creationId xmlns:p14="http://schemas.microsoft.com/office/powerpoint/2010/main" val="281027017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le tekstowe 1">
            <a:extLst>
              <a:ext uri="{FF2B5EF4-FFF2-40B4-BE49-F238E27FC236}">
                <a16:creationId xmlns:a16="http://schemas.microsoft.com/office/drawing/2014/main" id="{2919C49D-FB82-4509-BB03-28ED9622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5085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a kapitał ludzki</a:t>
            </a:r>
          </a:p>
        </p:txBody>
      </p:sp>
      <p:sp>
        <p:nvSpPr>
          <p:cNvPr id="29699" name="pole tekstowe 2">
            <a:extLst>
              <a:ext uri="{FF2B5EF4-FFF2-40B4-BE49-F238E27FC236}">
                <a16:creationId xmlns:a16="http://schemas.microsoft.com/office/drawing/2014/main" id="{4382CC6F-A859-4FA8-8F81-E637DECD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" y="982176"/>
            <a:ext cx="8486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Ka­pi­tał ludz­ki 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zde­fi­nio­wa­ny zo­stał w OECD (Or­ga­ni­za­cji Współ­pra­cy Go­spo­dar­czej i Roz­wo­ju) jako 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„wie­dza, umie­jęt­no­ści, kom­pe­ten­cje              i inne przy­mio­ty, któ­re mają jed­nost­ki a któ­re są od­po­wied­nie do da­nej ak­tyw­no­ści go­spo­dar­czej”.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Dotyczy jednostek, odnosi się do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cech, umiejętności, wiedzy.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We­dług de­fi­ni­cji OECD,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ka­pi­tał spo­łecz­ny 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„nor­my i re­la­cje spo­łecz­ne za­ko­rze­nio­ne w struk­tu­rach spo­łecz­nych, umoż­li­wia­ją­ce               lu­dziom ko­or­dy­na­cję ich dzia­łań, by osią­gnąć po­żą­da­ne cele”.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Dotyczy grup, odnosi się do relacji między ludźmi - jest zarówno zasobem społeczeństwa, jak i jednostek.</a:t>
            </a:r>
          </a:p>
        </p:txBody>
      </p:sp>
    </p:spTree>
    <p:extLst>
      <p:ext uri="{BB962C8B-B14F-4D97-AF65-F5344CB8AC3E}">
        <p14:creationId xmlns:p14="http://schemas.microsoft.com/office/powerpoint/2010/main" val="359603635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1">
            <a:extLst>
              <a:ext uri="{FF2B5EF4-FFF2-40B4-BE49-F238E27FC236}">
                <a16:creationId xmlns:a16="http://schemas.microsoft.com/office/drawing/2014/main" id="{07625B2E-6136-467F-8AF2-970958D0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20688"/>
            <a:ext cx="587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/>
              <a:t>Kapitał społeczny a kapitał ludzki</a:t>
            </a:r>
          </a:p>
        </p:txBody>
      </p:sp>
      <p:sp>
        <p:nvSpPr>
          <p:cNvPr id="30723" name="pole tekstowe 2">
            <a:extLst>
              <a:ext uri="{FF2B5EF4-FFF2-40B4-BE49-F238E27FC236}">
                <a16:creationId xmlns:a16="http://schemas.microsoft.com/office/drawing/2014/main" id="{16AA3DE9-5017-460D-9F7B-D59E8870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" y="1268760"/>
            <a:ext cx="848677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/>
              <a:t>„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Wszystkie porównania wskazują, że im niżej rozwinięty kraj, tym większe znaczenie </a:t>
            </a:r>
            <a:r>
              <a:rPr lang="pl-PL" alt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ma wzrost poziomu wykształcenia. Przez dwie ostatnie dekady Polacy wyprodukowali ogromne ilości tego kapitału. Ponad dwukrotnie zwiększyliśmy udział osób z wyższym wykształceniem wśród dorosłych Polaków. A pod względem odsetka studiującej młodzieży zbliżamy się do Stanów Zjednoczonych (...)</a:t>
            </a:r>
            <a:r>
              <a:rPr lang="pl-PL" altLang="pl-PL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Polacy w okresie transformacji zainwestowali bardzo dużo w kapitał ludzki. Kapitał społeczny pozostał natomiast w tym okresie na bardzo niskim, najniższym w Europie poziomie. Głównym zatem źródłem rozwoju ekonomicznego Polski w minionych 20 latach był kapitał ludzki. Bez inwestycji w kapitał społeczny szanse dalszego rozwoju ekonomicznego Polski są bardzo małe”.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		Prof. Józef Czapiński</a:t>
            </a: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u="sng" dirty="0"/>
          </a:p>
        </p:txBody>
      </p:sp>
    </p:spTree>
    <p:extLst>
      <p:ext uri="{BB962C8B-B14F-4D97-AF65-F5344CB8AC3E}">
        <p14:creationId xmlns:p14="http://schemas.microsoft.com/office/powerpoint/2010/main" val="279475951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1">
            <a:extLst>
              <a:ext uri="{FF2B5EF4-FFF2-40B4-BE49-F238E27FC236}">
                <a16:creationId xmlns:a16="http://schemas.microsoft.com/office/drawing/2014/main" id="{31BCDB8F-9453-426F-A82B-ED0B9B1B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62571"/>
            <a:ext cx="5085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a kapitał ludzki</a:t>
            </a:r>
          </a:p>
        </p:txBody>
      </p:sp>
      <p:sp>
        <p:nvSpPr>
          <p:cNvPr id="31747" name="pole tekstowe 2">
            <a:extLst>
              <a:ext uri="{FF2B5EF4-FFF2-40B4-BE49-F238E27FC236}">
                <a16:creationId xmlns:a16="http://schemas.microsoft.com/office/drawing/2014/main" id="{9526E25F-84D4-4966-8AE2-B053E6E3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060848"/>
            <a:ext cx="8486775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Dla powodzenia przedsięwzięć zbiorowych, wymagających efektywnej współpracy władz centralnych i samorządowych, oraz lokalnych społeczności i poszczególnych obywateli,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niezbędny jest kapitał społeczny; wiedza i zdrowie przestają wystarczać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just">
              <a:buFontTx/>
              <a:buNone/>
            </a:pPr>
            <a:endParaRPr lang="pl-PL" altLang="pl-PL" sz="24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pl-PL" altLang="pl-P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Diagnoza Społeczna 2015</a:t>
            </a:r>
          </a:p>
        </p:txBody>
      </p:sp>
    </p:spTree>
    <p:extLst>
      <p:ext uri="{BB962C8B-B14F-4D97-AF65-F5344CB8AC3E}">
        <p14:creationId xmlns:p14="http://schemas.microsoft.com/office/powerpoint/2010/main" val="402546371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ole tekstowe 1">
            <a:extLst>
              <a:ext uri="{FF2B5EF4-FFF2-40B4-BE49-F238E27FC236}">
                <a16:creationId xmlns:a16="http://schemas.microsoft.com/office/drawing/2014/main" id="{BFEAE96A-1C6C-42FD-8A24-10EF8279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5085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a kapitał ludzki</a:t>
            </a:r>
          </a:p>
        </p:txBody>
      </p:sp>
      <p:sp>
        <p:nvSpPr>
          <p:cNvPr id="32771" name="pole tekstowe 2">
            <a:extLst>
              <a:ext uri="{FF2B5EF4-FFF2-40B4-BE49-F238E27FC236}">
                <a16:creationId xmlns:a16="http://schemas.microsoft.com/office/drawing/2014/main" id="{7244E02D-826F-48C7-A267-E663B028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196975"/>
            <a:ext cx="8486775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Badania międzynarodowe dowodzą, że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kapitał ludzki jest ważniejszą niż kapitał społeczny przesłanką rozwoju w krajach uboższych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do których ciągle jeszcze zaliczyć można także Polskę. Po przekroczeniu jednak pewnego progu zamożności decydującego znaczenia dla dalszego rozwoju nabiera kapitał społeczny.                          To wyjaśnia, </a:t>
            </a:r>
            <a:r>
              <a:rPr lang="pl-PL" alt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dlaczego do tej pory rozwijaliśmy się gospodarczo w niezłym tempie pomimo bardzo niskiego poziomu kapitału społecznego.</a:t>
            </a:r>
            <a:r>
              <a:rPr lang="pl-PL" alt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 Polska przekroczy próg zamożności, powyżej którego dalsze inwestowanie w kapitał ludzki przestanie wystarczać do podtrzymania rozwoju, prawdopodobnie ok. 2023 r.” </a:t>
            </a:r>
            <a:endParaRPr lang="pl-PL" alt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pl-PL" alt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Diagnoza Społeczna 2015</a:t>
            </a:r>
          </a:p>
        </p:txBody>
      </p:sp>
    </p:spTree>
    <p:extLst>
      <p:ext uri="{BB962C8B-B14F-4D97-AF65-F5344CB8AC3E}">
        <p14:creationId xmlns:p14="http://schemas.microsoft.com/office/powerpoint/2010/main" val="30136890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ole tekstowe 1">
            <a:extLst>
              <a:ext uri="{FF2B5EF4-FFF2-40B4-BE49-F238E27FC236}">
                <a16:creationId xmlns:a16="http://schemas.microsoft.com/office/drawing/2014/main" id="{6C1B2CFC-75E4-4F3E-AAD8-82535B0F5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282402"/>
            <a:ext cx="5085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a kapitał ludzki</a:t>
            </a:r>
          </a:p>
        </p:txBody>
      </p:sp>
      <p:sp>
        <p:nvSpPr>
          <p:cNvPr id="33795" name="pole tekstowe 2">
            <a:extLst>
              <a:ext uri="{FF2B5EF4-FFF2-40B4-BE49-F238E27FC236}">
                <a16:creationId xmlns:a16="http://schemas.microsoft.com/office/drawing/2014/main" id="{B852D653-9455-43B9-B948-38B6F4B92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060848"/>
            <a:ext cx="849694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Bardzo ważne jest wzajemne odziaływanie obu typów kapitału na siebie, które powinno polegać na wzajemnym stymulowaniu do rozwoju. </a:t>
            </a:r>
          </a:p>
        </p:txBody>
      </p:sp>
    </p:spTree>
    <p:extLst>
      <p:ext uri="{BB962C8B-B14F-4D97-AF65-F5344CB8AC3E}">
        <p14:creationId xmlns:p14="http://schemas.microsoft.com/office/powerpoint/2010/main" val="34366898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ole tekstowe 1">
            <a:extLst>
              <a:ext uri="{FF2B5EF4-FFF2-40B4-BE49-F238E27FC236}">
                <a16:creationId xmlns:a16="http://schemas.microsoft.com/office/drawing/2014/main" id="{93D861AD-6890-4419-A4E6-8AA528EA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215900"/>
            <a:ext cx="4437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a edukacja</a:t>
            </a:r>
          </a:p>
        </p:txBody>
      </p:sp>
      <p:sp>
        <p:nvSpPr>
          <p:cNvPr id="34819" name="pole tekstowe 2">
            <a:extLst>
              <a:ext uri="{FF2B5EF4-FFF2-40B4-BE49-F238E27FC236}">
                <a16:creationId xmlns:a16="http://schemas.microsoft.com/office/drawing/2014/main" id="{689252C3-F89C-4500-AE95-F9CF5D44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4820" name="Prostokąt 3">
            <a:extLst>
              <a:ext uri="{FF2B5EF4-FFF2-40B4-BE49-F238E27FC236}">
                <a16:creationId xmlns:a16="http://schemas.microsoft.com/office/drawing/2014/main" id="{6519918C-9925-4986-938E-CFDF0B07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1997075"/>
            <a:ext cx="81361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i="1" dirty="0">
                <a:latin typeface="Calibri  "/>
              </a:rPr>
              <a:t>„Dziś polska szkoła funkcjonuje w sposób utrwalający nasz patologiczny indywidualizm. Wszystkie zadania zlecane są pojedynczym uczniom. Tak się hoduje patologicznych indywidualistów niezdolnych do kooperowania”.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400" i="1" dirty="0">
              <a:latin typeface="Calibri  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  "/>
              </a:rPr>
              <a:t>					Prof. Józef Czapiński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  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  "/>
              </a:rPr>
              <a:t>Obecni uczniowie gimnazjów za 3-5 lat będą głosować </a:t>
            </a:r>
            <a:br>
              <a:rPr lang="pl-PL" altLang="pl-PL" sz="2400" dirty="0">
                <a:latin typeface="Calibri  "/>
              </a:rPr>
            </a:br>
            <a:r>
              <a:rPr lang="pl-PL" altLang="pl-PL" sz="2400" dirty="0">
                <a:latin typeface="Calibri  "/>
              </a:rPr>
              <a:t>w wyborach, a wielu z nich będzie szukać pierwszej pracy…</a:t>
            </a:r>
          </a:p>
        </p:txBody>
      </p:sp>
    </p:spTree>
    <p:extLst>
      <p:ext uri="{BB962C8B-B14F-4D97-AF65-F5344CB8AC3E}">
        <p14:creationId xmlns:p14="http://schemas.microsoft.com/office/powerpoint/2010/main" val="198311175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rostokąt 1">
            <a:extLst>
              <a:ext uri="{FF2B5EF4-FFF2-40B4-BE49-F238E27FC236}">
                <a16:creationId xmlns:a16="http://schemas.microsoft.com/office/drawing/2014/main" id="{3B93F001-9FAB-414F-9E1A-0C59760D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14" y="710928"/>
            <a:ext cx="863917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" panose="020F0502020204030204" pitchFamily="34" charset="0"/>
              </a:rPr>
              <a:t>W aspekcie zbiorowości: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Silna społeczność = lepsze średnie wyniki edukacyjne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" panose="020F0502020204030204" pitchFamily="34" charset="0"/>
              </a:rPr>
              <a:t>W aspekcie indywidualnym: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Lepsze indywidualne sieci społeczne = lepsze indywidualne wyniki edukacyjne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" panose="020F0502020204030204" pitchFamily="34" charset="0"/>
              </a:rPr>
              <a:t>W aspekcie zbiorowości: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Calibri" panose="020F0502020204030204" pitchFamily="34" charset="0"/>
              </a:rPr>
              <a:t>Lepsze wyniki = lepsza wspólnota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" panose="020F0502020204030204" pitchFamily="34" charset="0"/>
              </a:rPr>
              <a:t>W aspekcie indywidualnym: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Lepsze wyniki indywidualne = większa szansa na zbudowanie efektywnych indywidualnych sieci społecznych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alibri" panose="020F0502020204030204" pitchFamily="34" charset="0"/>
              </a:rPr>
              <a:t>(Piotr Mikiewicz, Dolnośląskie Centrum Innowacji Edukacyjnych, Dolnośląska Szkoła Wyższa)</a:t>
            </a:r>
            <a:r>
              <a:rPr lang="pl-PL" altLang="pl-PL" sz="12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5843" name="Prostokąt 4">
            <a:extLst>
              <a:ext uri="{FF2B5EF4-FFF2-40B4-BE49-F238E27FC236}">
                <a16:creationId xmlns:a16="http://schemas.microsoft.com/office/drawing/2014/main" id="{520A0771-387B-404C-A8B8-33431862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88640"/>
            <a:ext cx="8639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Kapitał społeczny a edukacja 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37823601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2">
            <a:extLst>
              <a:ext uri="{FF2B5EF4-FFF2-40B4-BE49-F238E27FC236}">
                <a16:creationId xmlns:a16="http://schemas.microsoft.com/office/drawing/2014/main" id="{A6BD5AD7-2F51-492A-94AB-1FD17CE5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6867" name="Prostokąt 4">
            <a:extLst>
              <a:ext uri="{FF2B5EF4-FFF2-40B4-BE49-F238E27FC236}">
                <a16:creationId xmlns:a16="http://schemas.microsoft.com/office/drawing/2014/main" id="{F022F181-0643-4656-A1E2-AB9773BA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29" y="2060848"/>
            <a:ext cx="8639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 – w relacjach JST - szkoła</a:t>
            </a:r>
          </a:p>
        </p:txBody>
      </p:sp>
      <p:sp>
        <p:nvSpPr>
          <p:cNvPr id="36868" name="Prostokąt 3">
            <a:extLst>
              <a:ext uri="{FF2B5EF4-FFF2-40B4-BE49-F238E27FC236}">
                <a16:creationId xmlns:a16="http://schemas.microsoft.com/office/drawing/2014/main" id="{8FD49013-4846-476B-B6F1-8AEA255F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84" y="5373216"/>
            <a:ext cx="8176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https://www.youtube.com/watch?v=qhiGSSvkfvk&amp;index=2&amp;list=PLSHIqPCSNDscHEf5-JEvJ4vGz00DdLSvv</a:t>
            </a:r>
            <a:r>
              <a:rPr lang="pl-PL" alt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33842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ole tekstowe 2">
            <a:extLst>
              <a:ext uri="{FF2B5EF4-FFF2-40B4-BE49-F238E27FC236}">
                <a16:creationId xmlns:a16="http://schemas.microsoft.com/office/drawing/2014/main" id="{6662851F-3E00-4E54-BFCD-CDBDAE8A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7891" name="Prostokąt 1">
            <a:extLst>
              <a:ext uri="{FF2B5EF4-FFF2-40B4-BE49-F238E27FC236}">
                <a16:creationId xmlns:a16="http://schemas.microsoft.com/office/drawing/2014/main" id="{541A0F77-FD57-4330-8E3A-748B48D6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924944"/>
            <a:ext cx="8424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Tworzenie inicjatyw edukacyjnych otwartych na społeczność – uczynienie ze szkoły przestrzeni zdarzeń społecznych, dzięki czemu możliwe jest budowanie więzi społecznych między rodzicami                      i innymi osobami z zaangażowanymi w procesy około edukacyjne.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</p:txBody>
      </p:sp>
      <p:sp>
        <p:nvSpPr>
          <p:cNvPr id="37892" name="Prostokąt 4">
            <a:extLst>
              <a:ext uri="{FF2B5EF4-FFF2-40B4-BE49-F238E27FC236}">
                <a16:creationId xmlns:a16="http://schemas.microsoft.com/office/drawing/2014/main" id="{3FFB7D60-D790-4311-BE93-E1E6AB9E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412776"/>
            <a:ext cx="8639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Rola  i zadania samorządu w kształtowaniu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obu typów kapitału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(edukacja włączająca jako przykład budowania kapitału społecznego w edukacji)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5411703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2CD7A93-FA94-4E83-91A9-91B9241B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83185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Czym są kompetencje?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Wiedza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Postawy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kompetencje i kwalifikacje = kapitał ludzki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2186255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ole tekstowe 2">
            <a:extLst>
              <a:ext uri="{FF2B5EF4-FFF2-40B4-BE49-F238E27FC236}">
                <a16:creationId xmlns:a16="http://schemas.microsoft.com/office/drawing/2014/main" id="{BF5976FC-5030-486A-93DD-6B468FABD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8915" name="Prostokąt 1">
            <a:extLst>
              <a:ext uri="{FF2B5EF4-FFF2-40B4-BE49-F238E27FC236}">
                <a16:creationId xmlns:a16="http://schemas.microsoft.com/office/drawing/2014/main" id="{ADED3079-51A0-4B50-8294-17AB9534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514475"/>
            <a:ext cx="84248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Calibri  "/>
              </a:rPr>
              <a:t>Kompetencje kluczowe - połączenie </a:t>
            </a:r>
            <a:r>
              <a:rPr lang="pl-PL" altLang="pl-PL" sz="1800" b="1" dirty="0">
                <a:latin typeface="Calibri  "/>
              </a:rPr>
              <a:t>wiedzy, umiejętności i postaw </a:t>
            </a:r>
            <a:r>
              <a:rPr lang="pl-PL" altLang="pl-PL" sz="1800" dirty="0">
                <a:latin typeface="Calibri  "/>
              </a:rPr>
              <a:t>odpowiednich do sytuacji: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 "/>
              </a:rPr>
              <a:t>1</a:t>
            </a:r>
            <a:r>
              <a:rPr lang="pl-PL" altLang="pl-PL" sz="2000" b="1" dirty="0">
                <a:latin typeface="Calibri  "/>
              </a:rPr>
              <a:t>.porozumiewanie się w języku ojczystym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2.porozumiewanie się w językach obcych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3.kompetencje matematyczne i podstawowe kompetencje naukowo-techniczne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4.kompetencje informatyczne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5.umiejętność uczenia się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6.kompetencje społeczne i obywatelskie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7.poczucie inicjatywy i przedsiębiorczość</a:t>
            </a:r>
            <a:r>
              <a:rPr lang="pl-PL" altLang="pl-PL" sz="20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Calibri  "/>
              </a:rPr>
              <a:t>8.świadomość i ekspresja kulturowa</a:t>
            </a:r>
            <a:r>
              <a:rPr lang="pl-PL" altLang="pl-PL" sz="2000" dirty="0">
                <a:latin typeface="Calibri  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Calibri  "/>
              </a:rPr>
              <a:t>Rada i Parlament Europejski (18 grudnia 2006 r.) - europejskie ramy kompetencji kluczowych w procesie uczenia się przez całe życie. </a:t>
            </a:r>
          </a:p>
        </p:txBody>
      </p:sp>
      <p:sp>
        <p:nvSpPr>
          <p:cNvPr id="38916" name="Prostokąt 4">
            <a:extLst>
              <a:ext uri="{FF2B5EF4-FFF2-40B4-BE49-F238E27FC236}">
                <a16:creationId xmlns:a16="http://schemas.microsoft.com/office/drawing/2014/main" id="{1F324BA8-D817-4BDD-96B1-C1DEDE41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7975"/>
            <a:ext cx="863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 "/>
              </a:rPr>
              <a:t>Kapitał społeczny a edukacja </a:t>
            </a:r>
            <a:br>
              <a:rPr lang="pl-PL" altLang="pl-PL" sz="2800" b="1" dirty="0">
                <a:latin typeface="Calibri  "/>
              </a:rPr>
            </a:br>
            <a:r>
              <a:rPr lang="pl-PL" altLang="pl-PL" sz="2800" b="1" dirty="0">
                <a:latin typeface="Calibri  "/>
              </a:rPr>
              <a:t>- kompetencje kluczowe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415730033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ole tekstowe 2">
            <a:extLst>
              <a:ext uri="{FF2B5EF4-FFF2-40B4-BE49-F238E27FC236}">
                <a16:creationId xmlns:a16="http://schemas.microsoft.com/office/drawing/2014/main" id="{C25C443D-81A7-4E92-A7B8-8ABC10A25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9939" name="Prostokąt 4">
            <a:extLst>
              <a:ext uri="{FF2B5EF4-FFF2-40B4-BE49-F238E27FC236}">
                <a16:creationId xmlns:a16="http://schemas.microsoft.com/office/drawing/2014/main" id="{3C521EB2-F6C5-4505-90A1-2E3944E3E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575469"/>
            <a:ext cx="863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CA8761-BECA-458B-BC29-E861AEF737FA}"/>
              </a:ext>
            </a:extLst>
          </p:cNvPr>
          <p:cNvSpPr/>
          <p:nvPr/>
        </p:nvSpPr>
        <p:spPr>
          <a:xfrm>
            <a:off x="323528" y="1514475"/>
            <a:ext cx="8640763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– odpowiedzialność za jej realizację spoczywa na różnych organach i instytucjach władzy publicznej, zarówno samorządu,  jak i Państwa, a także jednostek niepublicznych.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Szkoły, Uczelnie – publiczne, prywatne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Gminy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Powiaty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Województwa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Kuratoria oświaty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ODN-y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MEN </a:t>
            </a:r>
          </a:p>
        </p:txBody>
      </p:sp>
    </p:spTree>
    <p:extLst>
      <p:ext uri="{BB962C8B-B14F-4D97-AF65-F5344CB8AC3E}">
        <p14:creationId xmlns:p14="http://schemas.microsoft.com/office/powerpoint/2010/main" val="300868635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le tekstowe 2">
            <a:extLst>
              <a:ext uri="{FF2B5EF4-FFF2-40B4-BE49-F238E27FC236}">
                <a16:creationId xmlns:a16="http://schemas.microsoft.com/office/drawing/2014/main" id="{F4881CBF-E908-4572-9A2D-B80602DC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6" y="548680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0963" name="Prostokąt 4">
            <a:extLst>
              <a:ext uri="{FF2B5EF4-FFF2-40B4-BE49-F238E27FC236}">
                <a16:creationId xmlns:a16="http://schemas.microsoft.com/office/drawing/2014/main" id="{DDAD969A-C606-47A5-8A42-D3D732FB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404664"/>
            <a:ext cx="777507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1D17643-E942-46CE-84E7-F7CD4D5EB8A6}"/>
              </a:ext>
            </a:extLst>
          </p:cNvPr>
          <p:cNvSpPr/>
          <p:nvPr/>
        </p:nvSpPr>
        <p:spPr>
          <a:xfrm>
            <a:off x="323528" y="1689894"/>
            <a:ext cx="8640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Polityka rynku pracy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– odpowiedzialność za jej realizację spoczywa głównie na organach i instytucjach władzy publicznej, zarówno samorządu, jak i Państwa.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(Gminy)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Powiaty (PUP, rady zatrudnienia, …)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Województwa (WUP, rady zatrudnienia…)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Organizacje pracodawców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Związki zawodowe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MRPiPS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i agencje rządowe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</a:p>
        </p:txBody>
      </p:sp>
    </p:spTree>
    <p:extLst>
      <p:ext uri="{BB962C8B-B14F-4D97-AF65-F5344CB8AC3E}">
        <p14:creationId xmlns:p14="http://schemas.microsoft.com/office/powerpoint/2010/main" val="60353769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ole tekstowe 2">
            <a:extLst>
              <a:ext uri="{FF2B5EF4-FFF2-40B4-BE49-F238E27FC236}">
                <a16:creationId xmlns:a16="http://schemas.microsoft.com/office/drawing/2014/main" id="{0F632499-FE4F-45C9-9C74-32F6631DF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1987" name="Prostokąt 4">
            <a:extLst>
              <a:ext uri="{FF2B5EF4-FFF2-40B4-BE49-F238E27FC236}">
                <a16:creationId xmlns:a16="http://schemas.microsoft.com/office/drawing/2014/main" id="{041C5F79-A5CB-496F-ADB6-CF284C42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0568" y="539731"/>
            <a:ext cx="8639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  <p:sp>
        <p:nvSpPr>
          <p:cNvPr id="41988" name="Prostokąt 5">
            <a:extLst>
              <a:ext uri="{FF2B5EF4-FFF2-40B4-BE49-F238E27FC236}">
                <a16:creationId xmlns:a16="http://schemas.microsoft.com/office/drawing/2014/main" id="{4185718D-2DAC-4DAB-8D8B-CFF5D127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2727"/>
            <a:ext cx="86407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Polityka rynku pracy 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 zestawy działań korygujących mechanizmy rynkowe, zmierzających do poprawy sytuacji nierównowagi na tym rynku.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Aktywna polityka rynku pracy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 działania mające na celu zwiększanie zatrudnienia i redukcję bezrobocia poprzez poprawę szans znalezienia pracy przez osoby nimi objęte w drodze zwiększania popytu na pracę (subsydiowanie zatrudnienia, roboty publiczne), poprawę cech osób poszukujących pracy (szkolenia), a także usprawnienie przepływ informacji na rynku pracy (pośrednictwo pracy, doradztwo zawodowe). </a:t>
            </a:r>
          </a:p>
        </p:txBody>
      </p:sp>
    </p:spTree>
    <p:extLst>
      <p:ext uri="{BB962C8B-B14F-4D97-AF65-F5344CB8AC3E}">
        <p14:creationId xmlns:p14="http://schemas.microsoft.com/office/powerpoint/2010/main" val="236771653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ole tekstowe 2">
            <a:extLst>
              <a:ext uri="{FF2B5EF4-FFF2-40B4-BE49-F238E27FC236}">
                <a16:creationId xmlns:a16="http://schemas.microsoft.com/office/drawing/2014/main" id="{C7E953AD-D52E-4EFB-8681-3FE586A6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3011" name="Prostokąt 4">
            <a:extLst>
              <a:ext uri="{FF2B5EF4-FFF2-40B4-BE49-F238E27FC236}">
                <a16:creationId xmlns:a16="http://schemas.microsoft.com/office/drawing/2014/main" id="{BCA0CC86-394D-4997-A17D-AE3A1901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329406"/>
            <a:ext cx="676875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  <p:sp>
        <p:nvSpPr>
          <p:cNvPr id="43012" name="Prostokąt 5">
            <a:extLst>
              <a:ext uri="{FF2B5EF4-FFF2-40B4-BE49-F238E27FC236}">
                <a16:creationId xmlns:a16="http://schemas.microsoft.com/office/drawing/2014/main" id="{006F92D4-AE36-401D-A59B-D0060402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93838"/>
            <a:ext cx="8642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Narzędzia aktywnej polityki rynku pracy 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to przede wszystkim: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pośrednictwo pracy,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informacja (w tym analizy rynku pracy),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poradnictwo, doradztwo zawodowe,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szkolenia i wszelkie inne formy podnoszenia kwalifikacji,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subsydiowanie zatrudnienia,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staże,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dotacje/pożyczki na uruchamianie działalności gospodarczej,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stymulowanie mobilności przestrzennej,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• asystowanie w poszukiwaniu pracy i w pierwszym okresie zatrudnienia.</a:t>
            </a:r>
          </a:p>
        </p:txBody>
      </p:sp>
    </p:spTree>
    <p:extLst>
      <p:ext uri="{BB962C8B-B14F-4D97-AF65-F5344CB8AC3E}">
        <p14:creationId xmlns:p14="http://schemas.microsoft.com/office/powerpoint/2010/main" val="293057187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ole tekstowe 2">
            <a:extLst>
              <a:ext uri="{FF2B5EF4-FFF2-40B4-BE49-F238E27FC236}">
                <a16:creationId xmlns:a16="http://schemas.microsoft.com/office/drawing/2014/main" id="{CC84116C-C423-4B5A-83D9-9807714B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6647FFD-C462-48AE-A6DB-B7970BDFDDA5}"/>
              </a:ext>
            </a:extLst>
          </p:cNvPr>
          <p:cNvSpPr/>
          <p:nvPr/>
        </p:nvSpPr>
        <p:spPr>
          <a:xfrm>
            <a:off x="210492" y="1318649"/>
            <a:ext cx="871366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Historia z życia:</a:t>
            </a:r>
          </a:p>
          <a:p>
            <a:pPr marL="800100" lvl="1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2010 rok: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Staś kończy szkołę podstawową i rozpoczyna naukę w gminnym gimnazjum</a:t>
            </a:r>
          </a:p>
          <a:p>
            <a:pPr marL="800100" lvl="1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2013 rok: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Stachu kończy naukę w gimnazjum i wybiera technikum ekonomiczne w najbliższej szkole prowadzonej przez powiat</a:t>
            </a:r>
          </a:p>
          <a:p>
            <a:pPr lvl="1" algn="just" eaLnBrk="1" hangingPunct="1">
              <a:defRPr/>
            </a:pP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eaLnBrk="1" hangingPunct="1">
              <a:buFont typeface="Calibri" panose="020F0502020204030204" pitchFamily="34" charset="0"/>
              <a:buChar char="→"/>
              <a:defRPr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gminnym gimnazjum nie było doradcy zawodowego, więc Stachu wybrał tę samą szkołę, którą wybrali jego koledzy z klasy (do szkoły będzie miał blisko, choć mógł pójść do dobrego liceum w mieście oddalonym o 50 km – ale: po pierwsze trzeba się uczyć, a po drugie daleko do mamy i kolegów…)</a:t>
            </a:r>
          </a:p>
          <a:p>
            <a:pPr marL="800100" lvl="1" indent="-342900" algn="just" eaLnBrk="1" hangingPunct="1">
              <a:buFont typeface="Calibri" panose="020F0502020204030204" pitchFamily="34" charset="0"/>
              <a:buChar char="→"/>
              <a:defRPr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mógł zostać jeszcze mechanikiem po technikum, albo fryzjerem lub sprzedawcą po szkole zawodowej – w ofercie powiatowej szkoły innych opcji już brakowało…</a:t>
            </a:r>
          </a:p>
          <a:p>
            <a:pPr>
              <a:defRPr/>
            </a:pPr>
            <a:endParaRPr lang="pl-PL" dirty="0">
              <a:latin typeface="Calibri  "/>
            </a:endParaRPr>
          </a:p>
        </p:txBody>
      </p:sp>
      <p:sp>
        <p:nvSpPr>
          <p:cNvPr id="44036" name="Prostokąt 4">
            <a:extLst>
              <a:ext uri="{FF2B5EF4-FFF2-40B4-BE49-F238E27FC236}">
                <a16:creationId xmlns:a16="http://schemas.microsoft.com/office/drawing/2014/main" id="{D288FD25-9F40-4CE2-91C1-040ED343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7475"/>
            <a:ext cx="684145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</p:spTree>
    <p:extLst>
      <p:ext uri="{BB962C8B-B14F-4D97-AF65-F5344CB8AC3E}">
        <p14:creationId xmlns:p14="http://schemas.microsoft.com/office/powerpoint/2010/main" val="313866174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ole tekstowe 2">
            <a:extLst>
              <a:ext uri="{FF2B5EF4-FFF2-40B4-BE49-F238E27FC236}">
                <a16:creationId xmlns:a16="http://schemas.microsoft.com/office/drawing/2014/main" id="{46E9C691-6206-46FB-AE00-70B0391B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27E58EC-7837-42CC-B735-8411002F487F}"/>
              </a:ext>
            </a:extLst>
          </p:cNvPr>
          <p:cNvSpPr/>
          <p:nvPr/>
        </p:nvSpPr>
        <p:spPr>
          <a:xfrm>
            <a:off x="378179" y="1280896"/>
            <a:ext cx="8534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2016 rok: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Stanisław zdaje maturę, ale wyniki ma słabe, więc dostaje się jedynie na studia w lokalnej szkole wyższej (publicznej) na kierunek „marketing i zarządzanie”</a:t>
            </a:r>
          </a:p>
          <a:p>
            <a:pPr marL="742950" lvl="1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2019 rok: 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Stanisław kończy licencjat…</a:t>
            </a:r>
          </a:p>
          <a:p>
            <a:pPr marL="742950" lvl="1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pl-PL" alt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 2022 rok</a:t>
            </a: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a Stachu wciąż nie znajduje pracy w wyuczonej profesji… ma już dość pracy dorywczej na czarno… a poza tym nie opłaca się pracować, bo zasiłek z GOPS-u przepadnie.  </a:t>
            </a:r>
            <a:b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defRPr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Gdzie popełniono błędy i kto je popełnił?</a:t>
            </a:r>
          </a:p>
          <a:p>
            <a:pPr>
              <a:defRPr/>
            </a:pPr>
            <a:endParaRPr lang="pl-PL" dirty="0">
              <a:latin typeface="Calibri  "/>
            </a:endParaRPr>
          </a:p>
        </p:txBody>
      </p:sp>
      <p:sp>
        <p:nvSpPr>
          <p:cNvPr id="45060" name="Prostokąt 4">
            <a:extLst>
              <a:ext uri="{FF2B5EF4-FFF2-40B4-BE49-F238E27FC236}">
                <a16:creationId xmlns:a16="http://schemas.microsoft.com/office/drawing/2014/main" id="{74725389-A915-494B-9358-C128ABDA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0568" y="329406"/>
            <a:ext cx="863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</p:txBody>
      </p:sp>
    </p:spTree>
    <p:extLst>
      <p:ext uri="{BB962C8B-B14F-4D97-AF65-F5344CB8AC3E}">
        <p14:creationId xmlns:p14="http://schemas.microsoft.com/office/powerpoint/2010/main" val="183518895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ole tekstowe 2">
            <a:extLst>
              <a:ext uri="{FF2B5EF4-FFF2-40B4-BE49-F238E27FC236}">
                <a16:creationId xmlns:a16="http://schemas.microsoft.com/office/drawing/2014/main" id="{3AB90737-D6C4-4986-847E-498A78FA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692696"/>
            <a:ext cx="7854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Polityka edukacyjna i polityka rynku pracy </a:t>
            </a:r>
            <a:b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 samorządzie gminnym/powiatowym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46083" name="Prostokąt 1">
            <a:extLst>
              <a:ext uri="{FF2B5EF4-FFF2-40B4-BE49-F238E27FC236}">
                <a16:creationId xmlns:a16="http://schemas.microsoft.com/office/drawing/2014/main" id="{16FE8A30-6E60-4A1B-8286-D5A7DEBE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28800"/>
            <a:ext cx="842486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Jakie dobre i złe praktyki w samorządach znamy?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8288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ole tekstowe 2">
            <a:extLst>
              <a:ext uri="{FF2B5EF4-FFF2-40B4-BE49-F238E27FC236}">
                <a16:creationId xmlns:a16="http://schemas.microsoft.com/office/drawing/2014/main" id="{B6F7F336-D3E6-454D-A763-A061F30C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9155" name="Prostokąt 4">
            <a:extLst>
              <a:ext uri="{FF2B5EF4-FFF2-40B4-BE49-F238E27FC236}">
                <a16:creationId xmlns:a16="http://schemas.microsoft.com/office/drawing/2014/main" id="{C555DA53-D6E9-4573-B827-BB7F05E7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45" y="1319378"/>
            <a:ext cx="86550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</a:rPr>
              <a:t>Przykłady wsparcia polityki edukacyjnej/polityki rynku pracy poprzez działania obywatelskie…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</a:rPr>
              <a:t>Ćwiczenie dla 2 grup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   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  <a:sym typeface="Symbol" panose="05050102010706020507" pitchFamily="18" charset="2"/>
              </a:rPr>
              <a:t> </a:t>
            </a:r>
            <a:r>
              <a:rPr lang="pl-PL" altLang="pl-PL" sz="2400" dirty="0">
                <a:latin typeface="Calibri   "/>
              </a:rPr>
              <a:t>Problem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 b="1" dirty="0">
              <a:latin typeface="Calibri   "/>
              <a:sym typeface="Symbol" panose="05050102010706020507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Calibri   "/>
                <a:sym typeface="Symbol" panose="05050102010706020507" pitchFamily="18" charset="2"/>
              </a:rPr>
              <a:t> </a:t>
            </a:r>
            <a:r>
              <a:rPr lang="pl-PL" altLang="pl-PL" sz="2400" dirty="0">
                <a:latin typeface="Calibri   "/>
              </a:rPr>
              <a:t>Rozwiązanie</a:t>
            </a:r>
          </a:p>
        </p:txBody>
      </p:sp>
    </p:spTree>
    <p:extLst>
      <p:ext uri="{BB962C8B-B14F-4D97-AF65-F5344CB8AC3E}">
        <p14:creationId xmlns:p14="http://schemas.microsoft.com/office/powerpoint/2010/main" val="407666623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ole tekstowe 2">
            <a:extLst>
              <a:ext uri="{FF2B5EF4-FFF2-40B4-BE49-F238E27FC236}">
                <a16:creationId xmlns:a16="http://schemas.microsoft.com/office/drawing/2014/main" id="{A3628427-4018-4CF7-8A66-69E7A32A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F983357-C698-4DA4-9191-B04A9C823941}"/>
              </a:ext>
            </a:extLst>
          </p:cNvPr>
          <p:cNvSpPr/>
          <p:nvPr/>
        </p:nvSpPr>
        <p:spPr>
          <a:xfrm>
            <a:off x="503238" y="836613"/>
            <a:ext cx="813752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anose="020F0502020204030204" pitchFamily="34" charset="0"/>
              <a:buChar char="→"/>
              <a:defRPr/>
            </a:pPr>
            <a:r>
              <a:rPr lang="pl-PL" sz="2000" b="1" dirty="0">
                <a:latin typeface="Calibri" panose="020F0502020204030204" pitchFamily="34" charset="0"/>
              </a:rPr>
              <a:t>ok. 75% pracodawców ma problem z rekrutacją pracowników,</a:t>
            </a:r>
          </a:p>
          <a:p>
            <a:pPr marL="342900" indent="-342900">
              <a:buFont typeface="Calibri" panose="020F0502020204030204" pitchFamily="34" charset="0"/>
              <a:buChar char="→"/>
              <a:defRPr/>
            </a:pPr>
            <a:endParaRPr lang="pl-PL" sz="2000" b="1" dirty="0">
              <a:latin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→"/>
              <a:defRPr/>
            </a:pPr>
            <a:r>
              <a:rPr lang="pl-PL" sz="2000" b="1" dirty="0">
                <a:latin typeface="Calibri" panose="020F0502020204030204" pitchFamily="34" charset="0"/>
              </a:rPr>
              <a:t>pracodawcy wskazują na </a:t>
            </a:r>
            <a:r>
              <a:rPr lang="pl-PL" sz="2000" b="1" u="sng" dirty="0">
                <a:latin typeface="Calibri" panose="020F0502020204030204" pitchFamily="34" charset="0"/>
              </a:rPr>
              <a:t>3 kategorie kompetencji</a:t>
            </a:r>
            <a:r>
              <a:rPr lang="pl-PL" sz="2000" b="1" dirty="0">
                <a:latin typeface="Calibri" panose="020F0502020204030204" pitchFamily="34" charset="0"/>
              </a:rPr>
              <a:t>, których oczekują od pracowników: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457200" indent="-457200" algn="just">
              <a:buAutoNum type="arabicParenR"/>
              <a:defRPr/>
            </a:pPr>
            <a:r>
              <a:rPr lang="pl-PL" sz="2000" b="1" dirty="0" err="1">
                <a:latin typeface="Calibri" panose="020F0502020204030204" pitchFamily="34" charset="0"/>
              </a:rPr>
              <a:t>samoorganizacyjne</a:t>
            </a:r>
            <a:r>
              <a:rPr lang="pl-PL" sz="2000" dirty="0">
                <a:latin typeface="Calibri" panose="020F0502020204030204" pitchFamily="34" charset="0"/>
              </a:rPr>
              <a:t> (zarządzanie czasem, samodzielność, podejmowanie decyzji i przejawianie inicjatywy, odporność na stres i chęć do pracy),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pl-PL" sz="2000" b="1" dirty="0">
                <a:latin typeface="Calibri" panose="020F0502020204030204" pitchFamily="34" charset="0"/>
              </a:rPr>
              <a:t>2)    zawodowe</a:t>
            </a:r>
            <a:r>
              <a:rPr lang="pl-PL" sz="2000" dirty="0">
                <a:latin typeface="Calibri" panose="020F0502020204030204" pitchFamily="34" charset="0"/>
              </a:rPr>
              <a:t> (ściśle związane z zadaniami na danym stanowisku)</a:t>
            </a:r>
          </a:p>
          <a:p>
            <a:pPr algn="just"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000" b="1" dirty="0">
                <a:latin typeface="Calibri" panose="020F0502020204030204" pitchFamily="34" charset="0"/>
              </a:rPr>
              <a:t>3)    interpersonalne</a:t>
            </a:r>
            <a:r>
              <a:rPr lang="pl-PL" sz="2000" dirty="0">
                <a:latin typeface="Calibri" panose="020F0502020204030204" pitchFamily="34" charset="0"/>
              </a:rPr>
              <a:t> (umiejętność kontaktowania się z ludźmi, bycia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        komunikatywnym, współpracy w grupie, a także rozwiązywania</a:t>
            </a:r>
          </a:p>
          <a:p>
            <a:pPr algn="just">
              <a:defRPr/>
            </a:pPr>
            <a:r>
              <a:rPr lang="pl-PL" sz="2000" dirty="0">
                <a:latin typeface="Calibri" panose="020F0502020204030204" pitchFamily="34" charset="0"/>
              </a:rPr>
              <a:t>        konfliktów międzyludzkich),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BB8E760-393C-4CEB-8ED1-87559ADA4E0E}"/>
              </a:ext>
            </a:extLst>
          </p:cNvPr>
          <p:cNvSpPr/>
          <p:nvPr/>
        </p:nvSpPr>
        <p:spPr>
          <a:xfrm>
            <a:off x="474396" y="313393"/>
            <a:ext cx="4869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Calibri" panose="020F0502020204030204" pitchFamily="34" charset="0"/>
              </a:rPr>
              <a:t>Bilans Kapitału Ludzkiego 2015:</a:t>
            </a:r>
          </a:p>
        </p:txBody>
      </p:sp>
    </p:spTree>
    <p:extLst>
      <p:ext uri="{BB962C8B-B14F-4D97-AF65-F5344CB8AC3E}">
        <p14:creationId xmlns:p14="http://schemas.microsoft.com/office/powerpoint/2010/main" val="5470824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>
            <a:extLst>
              <a:ext uri="{FF2B5EF4-FFF2-40B4-BE49-F238E27FC236}">
                <a16:creationId xmlns:a16="http://schemas.microsoft.com/office/drawing/2014/main" id="{8482977F-0EC9-462D-A65D-32AFAAA98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257800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0830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ole tekstowe 2">
            <a:extLst>
              <a:ext uri="{FF2B5EF4-FFF2-40B4-BE49-F238E27FC236}">
                <a16:creationId xmlns:a16="http://schemas.microsoft.com/office/drawing/2014/main" id="{0E15384B-60C3-462D-8B6C-1E1361A9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61B37C0-A356-4877-AADD-52BC0FEA8F6A}"/>
              </a:ext>
            </a:extLst>
          </p:cNvPr>
          <p:cNvSpPr/>
          <p:nvPr/>
        </p:nvSpPr>
        <p:spPr>
          <a:xfrm>
            <a:off x="499218" y="128349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niemożliwe jest idealne dopasowanie popytu i podaży na pracowników,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na polskim rynku pracy brakuje zarówno wykwalifikowanych pracowników umysłowych (specjalistów), jak i fizycznych (robotników, operatorów i monterów),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w przypadku specjalistów problemem są koszty i czas potrzebny na kształcenie (np. lekarzy, informatyków); niewiele korzystniej jest w przypadku pracowników fizycznych.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7BD16B6-0FD7-4B5F-8237-FEC91D02755C}"/>
              </a:ext>
            </a:extLst>
          </p:cNvPr>
          <p:cNvSpPr/>
          <p:nvPr/>
        </p:nvSpPr>
        <p:spPr>
          <a:xfrm>
            <a:off x="72230" y="186313"/>
            <a:ext cx="55078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Calibri" panose="020F0502020204030204" pitchFamily="34" charset="0"/>
              </a:rPr>
              <a:t>Bilans Kapitału Ludzkiego 2015:</a:t>
            </a:r>
          </a:p>
          <a:p>
            <a:pPr algn="ctr">
              <a:defRPr/>
            </a:pPr>
            <a:endParaRPr lang="pl-P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2591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ole tekstowe 1">
            <a:extLst>
              <a:ext uri="{FF2B5EF4-FFF2-40B4-BE49-F238E27FC236}">
                <a16:creationId xmlns:a16="http://schemas.microsoft.com/office/drawing/2014/main" id="{50F35559-6B2E-4557-AC84-19A91104E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215900"/>
            <a:ext cx="4436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Osoby młode na rynku pracy</a:t>
            </a:r>
          </a:p>
        </p:txBody>
      </p:sp>
      <p:sp>
        <p:nvSpPr>
          <p:cNvPr id="52227" name="pole tekstowe 2">
            <a:extLst>
              <a:ext uri="{FF2B5EF4-FFF2-40B4-BE49-F238E27FC236}">
                <a16:creationId xmlns:a16="http://schemas.microsoft.com/office/drawing/2014/main" id="{9ED2CB1F-E599-469F-8D5C-0C45A30E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01688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A122924-CDA4-492D-B2FA-9672DBC6A51E}"/>
              </a:ext>
            </a:extLst>
          </p:cNvPr>
          <p:cNvSpPr/>
          <p:nvPr/>
        </p:nvSpPr>
        <p:spPr>
          <a:xfrm>
            <a:off x="331521" y="908720"/>
            <a:ext cx="8490217" cy="527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>
                <a:latin typeface="Calibri" panose="020F0502020204030204" pitchFamily="34" charset="0"/>
              </a:rPr>
              <a:t>	</a:t>
            </a:r>
            <a:endParaRPr lang="pl-PL" sz="2000" b="1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w UE stopa bezrobocia wśród osób 15-24 lata– mimo spadku – przekraczała w 2016 r. </a:t>
            </a:r>
            <a:r>
              <a:rPr lang="pl-PL" sz="2200" b="1" dirty="0">
                <a:latin typeface="Calibri" panose="020F0502020204030204" pitchFamily="34" charset="0"/>
              </a:rPr>
              <a:t>18%,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Polska sytuuje się poniżej średniej (</a:t>
            </a:r>
            <a:r>
              <a:rPr lang="pl-PL" sz="2200" b="1" dirty="0">
                <a:latin typeface="Calibri" panose="020F0502020204030204" pitchFamily="34" charset="0"/>
              </a:rPr>
              <a:t>14,7% </a:t>
            </a:r>
            <a:r>
              <a:rPr lang="pl-PL" sz="2200" dirty="0">
                <a:latin typeface="Calibri" panose="020F0502020204030204" pitchFamily="34" charset="0"/>
              </a:rPr>
              <a:t>- VII 2017, w 2016 – ponad </a:t>
            </a:r>
            <a:r>
              <a:rPr lang="pl-PL" sz="2200" b="1" dirty="0">
                <a:latin typeface="Calibri" panose="020F0502020204030204" pitchFamily="34" charset="0"/>
              </a:rPr>
              <a:t>16%</a:t>
            </a:r>
            <a:r>
              <a:rPr lang="pl-PL" sz="2200" dirty="0">
                <a:latin typeface="Calibri" panose="020F0502020204030204" pitchFamily="34" charset="0"/>
              </a:rPr>
              <a:t>) – trend korzystny dzięki rozwojowi gospodarczemu, ale bardzo duże zróżnicowanie regionalne (bezrobocie ogółem </a:t>
            </a:r>
            <a:r>
              <a:rPr lang="pl-PL" sz="2200" b="1" dirty="0">
                <a:latin typeface="Calibri" panose="020F0502020204030204" pitchFamily="34" charset="0"/>
              </a:rPr>
              <a:t>7,1% </a:t>
            </a:r>
            <a:r>
              <a:rPr lang="pl-PL" sz="2200" dirty="0">
                <a:latin typeface="Calibri" panose="020F0502020204030204" pitchFamily="34" charset="0"/>
              </a:rPr>
              <a:t>- BAEL),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w Polsce </a:t>
            </a:r>
            <a:r>
              <a:rPr lang="pl-PL" sz="2200" b="1" dirty="0">
                <a:latin typeface="Calibri" panose="020F0502020204030204" pitchFamily="34" charset="0"/>
              </a:rPr>
              <a:t>rośnie odsetek </a:t>
            </a:r>
            <a:r>
              <a:rPr lang="pl-PL" sz="2200" b="1" dirty="0" err="1">
                <a:latin typeface="Calibri" panose="020F0502020204030204" pitchFamily="34" charset="0"/>
              </a:rPr>
              <a:t>NEET’s</a:t>
            </a:r>
            <a:r>
              <a:rPr lang="pl-PL" sz="2200" b="1" dirty="0">
                <a:latin typeface="Calibri" panose="020F0502020204030204" pitchFamily="34" charset="0"/>
              </a:rPr>
              <a:t>, </a:t>
            </a:r>
            <a:r>
              <a:rPr lang="pl-PL" sz="2200" dirty="0">
                <a:latin typeface="Calibri" panose="020F0502020204030204" pitchFamily="34" charset="0"/>
              </a:rPr>
              <a:t>czyli skrajnie biernych między 15 a 29 r. ż. (z 13,8% do </a:t>
            </a:r>
            <a:r>
              <a:rPr lang="pl-PL" sz="2200" b="1" dirty="0">
                <a:latin typeface="Calibri" panose="020F0502020204030204" pitchFamily="34" charset="0"/>
              </a:rPr>
              <a:t>17,6%</a:t>
            </a:r>
            <a:r>
              <a:rPr lang="pl-PL" sz="2200" dirty="0">
                <a:latin typeface="Calibri" panose="020F0502020204030204" pitchFamily="34" charset="0"/>
              </a:rPr>
              <a:t> między 2009 a 2015); </a:t>
            </a:r>
            <a:r>
              <a:rPr lang="pl-PL" sz="2200" b="1" dirty="0">
                <a:latin typeface="Calibri" panose="020F0502020204030204" pitchFamily="34" charset="0"/>
              </a:rPr>
              <a:t>śr. UE = 17%,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→"/>
              <a:defRPr/>
            </a:pPr>
            <a:r>
              <a:rPr lang="pl-PL" sz="2200" dirty="0">
                <a:latin typeface="Calibri" panose="020F0502020204030204" pitchFamily="34" charset="0"/>
              </a:rPr>
              <a:t>migracje zdolnych z prowincji do ośrodków rozwoju (wysysanie kapitału ludzkiego) – efekt Św. Mateusza.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9471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ole tekstowe 2">
            <a:extLst>
              <a:ext uri="{FF2B5EF4-FFF2-40B4-BE49-F238E27FC236}">
                <a16:creationId xmlns:a16="http://schemas.microsoft.com/office/drawing/2014/main" id="{4DE42D3C-9263-4626-BF52-44F80756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456EFBE-2EBF-4F01-88A4-32BD44626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86540"/>
              </p:ext>
            </p:extLst>
          </p:nvPr>
        </p:nvGraphicFramePr>
        <p:xfrm>
          <a:off x="0" y="188640"/>
          <a:ext cx="9144000" cy="545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Organizacja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pracy wczoraj</a:t>
                      </a:r>
                      <a:endParaRPr lang="pl-PL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Organizacja pracy dziś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82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Zadania wyznaczone poprzez stanowisko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Potrzeba</a:t>
                      </a:r>
                      <a:r>
                        <a:rPr lang="pl-PL" sz="2000" b="1" baseline="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łączenia różnych kompetencji, niezależnie od stanowiska</a:t>
                      </a:r>
                      <a:endParaRPr lang="pl-PL" sz="20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Struktura pionowa (hierarchiczna)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Struktura pozioma (sieć)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Lider - decydent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Lider – </a:t>
                      </a:r>
                      <a:r>
                        <a:rPr lang="pl-PL" sz="2000" b="1" dirty="0" err="1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coach</a:t>
                      </a:r>
                      <a:endParaRPr lang="pl-PL" sz="20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Polecenia, dyrektywy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Własna inicjatywa, przedsiębiorczość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917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Motywacja zewnętrzna (kary</a:t>
                      </a:r>
                      <a:r>
                        <a:rPr lang="pl-PL" sz="2000" b="1" baseline="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nagrody, oceny)</a:t>
                      </a:r>
                      <a:endParaRPr lang="pl-PL" sz="20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Motywacja wewnętrzna (samorealizacja, pasja, satysfakcja</a:t>
                      </a:r>
                      <a:r>
                        <a:rPr lang="pl-PL" sz="2000" b="1" baseline="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 pracy)</a:t>
                      </a:r>
                      <a:endParaRPr lang="pl-PL" sz="20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Podporządkowanie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Samodzielność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Rywalizacja</a:t>
                      </a: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Współpraca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Plan,</a:t>
                      </a:r>
                      <a:r>
                        <a:rPr lang="pl-PL" sz="2000" b="1" baseline="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schemat</a:t>
                      </a:r>
                      <a:endParaRPr lang="pl-PL" sz="2000" b="1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Elastyczność</a:t>
                      </a:r>
                    </a:p>
                  </a:txBody>
                  <a:tcPr marL="91451" marR="91451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1917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D35ECAF-A8C5-48D4-AA95-4A3FA19369CB}"/>
              </a:ext>
            </a:extLst>
          </p:cNvPr>
          <p:cNvSpPr/>
          <p:nvPr/>
        </p:nvSpPr>
        <p:spPr>
          <a:xfrm>
            <a:off x="179512" y="141277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destandaryzacja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(zmiany coraz bardziej różnorodne i nieprzewidywalne),</a:t>
            </a:r>
          </a:p>
          <a:p>
            <a:pPr algn="just"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dynamizacja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(większa liczba wyzwań, znaczących zmian i zwrotów biograficznych: zmiany pracodawcy, zawodu lub miejsca zamieszkania), </a:t>
            </a: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biografizacja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(bardziej świadome kierowanie swoim życiem, podejmowanie decyzji na podstawie rozpoznania swoich preferencji, marzeń i możliwości, nie zaś na podstawie norm i standardowych ścieżek) </a:t>
            </a: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  <a:defRPr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przejście do modelu otwartego kariery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(wolność i rozwój zamiast awansu oraz sukces i satysfakcja w aspekcie psychologicznym zamiast sukcesu finansowego</a:t>
            </a:r>
            <a:r>
              <a:rPr lang="pl-PL" sz="2000" dirty="0"/>
              <a:t>).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06CE1E6-E255-4DFD-AEE0-540240F6514B}"/>
              </a:ext>
            </a:extLst>
          </p:cNvPr>
          <p:cNvSpPr/>
          <p:nvPr/>
        </p:nvSpPr>
        <p:spPr>
          <a:xfrm>
            <a:off x="323528" y="476672"/>
            <a:ext cx="574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Zmiana modelu ścieżek zawodowych:</a:t>
            </a:r>
          </a:p>
        </p:txBody>
      </p:sp>
    </p:spTree>
    <p:extLst>
      <p:ext uri="{BB962C8B-B14F-4D97-AF65-F5344CB8AC3E}">
        <p14:creationId xmlns:p14="http://schemas.microsoft.com/office/powerpoint/2010/main" val="46392177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rostokąt 1">
            <a:extLst>
              <a:ext uri="{FF2B5EF4-FFF2-40B4-BE49-F238E27FC236}">
                <a16:creationId xmlns:a16="http://schemas.microsoft.com/office/drawing/2014/main" id="{5BB2C2A8-9DFC-4112-B51A-16EE851E1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1916832"/>
            <a:ext cx="77057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Aby skutecznie reagować na wyzwania rynku pracy, młodzi ludzie muszą być wyposażeni nie tylko </a:t>
            </a:r>
            <a:b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 kapitał społeczny i intelektualny,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ale także w </a:t>
            </a: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kompetencje kluczowe.</a:t>
            </a:r>
          </a:p>
        </p:txBody>
      </p:sp>
    </p:spTree>
    <p:extLst>
      <p:ext uri="{BB962C8B-B14F-4D97-AF65-F5344CB8AC3E}">
        <p14:creationId xmlns:p14="http://schemas.microsoft.com/office/powerpoint/2010/main" val="266400522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rostokąt 4">
            <a:extLst>
              <a:ext uri="{FF2B5EF4-FFF2-40B4-BE49-F238E27FC236}">
                <a16:creationId xmlns:a16="http://schemas.microsoft.com/office/drawing/2014/main" id="{66CA3BD5-1766-4F49-A90E-2C3AEE6B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556792"/>
            <a:ext cx="863917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Historia jednego dnia z życia Wójta (Starosty)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Czy i jak zastosuje 8 kompetencji kluczowych?</a:t>
            </a:r>
          </a:p>
          <a:p>
            <a:pPr marL="457200" indent="-457200" algn="ctr" eaLnBrk="1" hangingPunct="1">
              <a:spcBef>
                <a:spcPct val="0"/>
              </a:spcBef>
              <a:buFontTx/>
              <a:buChar char="-"/>
            </a:pP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(przygotowanie historii przez grupy) </a:t>
            </a:r>
          </a:p>
        </p:txBody>
      </p:sp>
    </p:spTree>
    <p:extLst>
      <p:ext uri="{BB962C8B-B14F-4D97-AF65-F5344CB8AC3E}">
        <p14:creationId xmlns:p14="http://schemas.microsoft.com/office/powerpoint/2010/main" val="297736183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ole tekstowe 2">
            <a:extLst>
              <a:ext uri="{FF2B5EF4-FFF2-40B4-BE49-F238E27FC236}">
                <a16:creationId xmlns:a16="http://schemas.microsoft.com/office/drawing/2014/main" id="{4BED1B0A-9972-466C-8238-C3A6131C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58371" name="Prostokąt 1">
            <a:extLst>
              <a:ext uri="{FF2B5EF4-FFF2-40B4-BE49-F238E27FC236}">
                <a16:creationId xmlns:a16="http://schemas.microsoft.com/office/drawing/2014/main" id="{B60C5A96-85DA-47C7-9A60-A6CBF2F7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052513"/>
            <a:ext cx="84248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"/>
              </a:rPr>
              <a:t>Kompetencje kluczowe - połączenie </a:t>
            </a:r>
            <a:r>
              <a:rPr lang="pl-PL" altLang="pl-PL" sz="2200" b="1" dirty="0">
                <a:latin typeface="Calibri  "/>
              </a:rPr>
              <a:t>wiedzy, umiejętności </a:t>
            </a:r>
            <a:br>
              <a:rPr lang="pl-PL" altLang="pl-PL" sz="2200" b="1" dirty="0">
                <a:latin typeface="Calibri  "/>
              </a:rPr>
            </a:br>
            <a:r>
              <a:rPr lang="pl-PL" altLang="pl-PL" sz="2200" b="1" dirty="0">
                <a:latin typeface="Calibri  "/>
              </a:rPr>
              <a:t>i postaw </a:t>
            </a:r>
            <a:r>
              <a:rPr lang="pl-PL" altLang="pl-PL" sz="2200" dirty="0">
                <a:latin typeface="Calibri  "/>
              </a:rPr>
              <a:t>odpowiednich do sytuacji: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 dirty="0">
              <a:latin typeface="Calibri  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1.porozumiewanie się w języku ojczystym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2.porozumiewanie się w językach obcych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3.kompetencje matematyczne i podstawowe kompetencje naukowo-techniczne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4.kompetencje informatyczne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5.umiejętność uczenia się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6.kompetencje społeczne i obywatelskie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7.poczucie inicjatywy i przedsiębiorczość</a:t>
            </a:r>
            <a:r>
              <a:rPr lang="pl-PL" altLang="pl-PL" sz="2200" dirty="0">
                <a:latin typeface="Calibri  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"/>
              </a:rPr>
              <a:t>8.świadomość i ekspresja kulturowa</a:t>
            </a:r>
            <a:r>
              <a:rPr lang="pl-PL" altLang="pl-PL" sz="2200" dirty="0">
                <a:latin typeface="Calibri  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52511275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6D9AF61-6F06-425D-BFB1-86AB8F9238A0}"/>
              </a:ext>
            </a:extLst>
          </p:cNvPr>
          <p:cNvSpPr/>
          <p:nvPr/>
        </p:nvSpPr>
        <p:spPr>
          <a:xfrm>
            <a:off x="288925" y="1268760"/>
            <a:ext cx="885507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Wartościowe źródła: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Robert D.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Putnam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 „Demokracja w działaniu”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Agnieszka Stein, Małgorzata Stańczyk – „Potrzebna cała wioska”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Susan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Pinker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 „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Efekt wioski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Jak kontakty twarzą w twarz mogą uczynić nas zdrowszymi, szczęśliwszymi i mądrzejszymi”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Jacques Delors - „Edukacja – jest w niej ukryty skarb” </a:t>
            </a:r>
          </a:p>
          <a:p>
            <a:pPr algn="just"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Małgorzata Zakrzewska, 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Uwarunkowania rozwoju kapitału społecznego w Polsce (</a:t>
            </a:r>
            <a:r>
              <a:rPr lang="pl-PL" i="1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http://www.wneiz.pl/nauka_wneiz/sip/sip32-2013/SiP-32-t2-79.pdf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u="sng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19380151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2">
            <a:extLst>
              <a:ext uri="{FF2B5EF4-FFF2-40B4-BE49-F238E27FC236}">
                <a16:creationId xmlns:a16="http://schemas.microsoft.com/office/drawing/2014/main" id="{A9DF68F8-D2C1-4855-A9B3-12728C927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1997"/>
            <a:ext cx="623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/>
              <a:t>Studium przypadku</a:t>
            </a: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AAFB0C5E-302C-4523-9E9F-FDF5D551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980728"/>
            <a:ext cx="828092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 "/>
              </a:rPr>
              <a:t>Marta i Sebastian Adamscy, rodzice sześcioletniego Jasia, żyją </a:t>
            </a:r>
            <a:br>
              <a:rPr lang="pl-PL" altLang="pl-PL" sz="2200" dirty="0">
                <a:latin typeface="Calibri   "/>
              </a:rPr>
            </a:br>
            <a:r>
              <a:rPr lang="pl-PL" altLang="pl-PL" sz="2200" dirty="0">
                <a:latin typeface="Calibri   "/>
              </a:rPr>
              <a:t>w miejskiej społeczności, w której istnieje tyle samo dobrych, co </a:t>
            </a:r>
            <a:br>
              <a:rPr lang="pl-PL" altLang="pl-PL" sz="2200" dirty="0">
                <a:latin typeface="Calibri   "/>
              </a:rPr>
            </a:br>
            <a:r>
              <a:rPr lang="pl-PL" altLang="pl-PL" sz="2200" dirty="0">
                <a:latin typeface="Calibri   "/>
              </a:rPr>
              <a:t>i złych zjawisk. Marta i Sebastian wspierają ideę publicznej edukacji i chcieliby, by ich sześcioletnie dziecko miało kontakty z dziećmi </a:t>
            </a:r>
            <a:br>
              <a:rPr lang="pl-PL" altLang="pl-PL" sz="2200" dirty="0">
                <a:latin typeface="Calibri   "/>
              </a:rPr>
            </a:br>
            <a:r>
              <a:rPr lang="pl-PL" altLang="pl-PL" sz="2200" dirty="0">
                <a:latin typeface="Calibri   "/>
              </a:rPr>
              <a:t>z różnych środowisk społecznych, na co jest szansa w szkole publicznej.</a:t>
            </a:r>
            <a:br>
              <a:rPr lang="pl-PL" altLang="pl-PL" sz="2200" dirty="0">
                <a:latin typeface="Calibri   "/>
              </a:rPr>
            </a:br>
            <a:endParaRPr lang="pl-PL" altLang="pl-PL" sz="2200" dirty="0">
              <a:latin typeface="Calibri   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   "/>
              </a:rPr>
              <a:t>Ale lokalna szkoła podstawowa to obraz bałaganu: nauczyciele są zdemoralizowani, farba schodzi ze ścian i nie ma pieniędzy na dodatkowe zajęcia pozalekcyjne lub nowe komputery. Martwiąc się o warunki do nauki dla swojego syna, Marta i Sebastian mają wybór. Mogą zabrać swoje dziecko z publicznej szkoły i posłać do prywatnej, lub też zostać i postarać się poprawić sytuację w szkole publicznej.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200" b="1" dirty="0">
              <a:latin typeface="Calibri   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   "/>
              </a:rPr>
              <a:t>Co robić?</a:t>
            </a: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403532534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2">
            <a:extLst>
              <a:ext uri="{FF2B5EF4-FFF2-40B4-BE49-F238E27FC236}">
                <a16:creationId xmlns:a16="http://schemas.microsoft.com/office/drawing/2014/main" id="{46BF2DF1-469D-492A-8754-F8501C76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37DB2A1-1E3E-4B58-B52F-B618F28BC947}"/>
              </a:ext>
            </a:extLst>
          </p:cNvPr>
          <p:cNvSpPr/>
          <p:nvPr/>
        </p:nvSpPr>
        <p:spPr>
          <a:xfrm>
            <a:off x="100848" y="542508"/>
            <a:ext cx="88110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atin typeface="Calibri   "/>
              </a:rPr>
              <a:t>Rozwiązaniem jest np. zaangażowanie się </a:t>
            </a:r>
            <a:br>
              <a:rPr lang="pl-PL" sz="2400" b="1" dirty="0">
                <a:latin typeface="Calibri   "/>
              </a:rPr>
            </a:br>
            <a:r>
              <a:rPr lang="pl-PL" sz="2400" b="1" dirty="0">
                <a:latin typeface="Calibri   "/>
              </a:rPr>
              <a:t>w zorganizowanie stowarzyszenia nauczycieli i rodziców:</a:t>
            </a:r>
          </a:p>
          <a:p>
            <a:pPr algn="ctr">
              <a:defRPr/>
            </a:pPr>
            <a:endParaRPr lang="pl-PL" sz="2400" b="1" dirty="0">
              <a:latin typeface="Calibri   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 "/>
              </a:rPr>
              <a:t>Pozytywna presja na samorząd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atin typeface="Calibri   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 "/>
              </a:rPr>
              <a:t>Możliwość pozyskania środków finansowych od członków społeczności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atin typeface="Calibri   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   "/>
              </a:rPr>
              <a:t> Możliwość zaangażowania społeczności w działanie obywatelskie (np. remont we własnym zakresie, projekt </a:t>
            </a:r>
            <a:br>
              <a:rPr lang="pl-PL" sz="2400" dirty="0">
                <a:latin typeface="Calibri   "/>
              </a:rPr>
            </a:br>
            <a:r>
              <a:rPr lang="pl-PL" sz="2400" dirty="0">
                <a:latin typeface="Calibri   "/>
              </a:rPr>
              <a:t>w budżecie obywatelskim)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altLang="pl-PL" sz="2400" dirty="0">
              <a:latin typeface="Calibri   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   "/>
              </a:rPr>
              <a:t>Stworzenie formy wzajemnej pomocy (np. korepetycje </a:t>
            </a:r>
            <a:br>
              <a:rPr lang="pl-PL" altLang="pl-PL" sz="2400" dirty="0">
                <a:latin typeface="Calibri   "/>
              </a:rPr>
            </a:br>
            <a:r>
              <a:rPr lang="pl-PL" altLang="pl-PL" sz="2400" dirty="0">
                <a:latin typeface="Calibri   "/>
              </a:rPr>
              <a:t>w ramach wolontariatu)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5237270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173F4521-1F2F-4C8F-97D2-07499C70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700808"/>
            <a:ext cx="3130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</a:t>
            </a:r>
          </a:p>
        </p:txBody>
      </p:sp>
      <p:sp>
        <p:nvSpPr>
          <p:cNvPr id="8195" name="pole tekstowe 2">
            <a:extLst>
              <a:ext uri="{FF2B5EF4-FFF2-40B4-BE49-F238E27FC236}">
                <a16:creationId xmlns:a16="http://schemas.microsoft.com/office/drawing/2014/main" id="{46A14204-47AB-49EC-8A70-08FD88F4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996952"/>
            <a:ext cx="83169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Potencjał współdziałania osadzony  w powiązaniach międzyludzkich i normach społecznych, który może przynieść korzyści osobom, grupom i społeczeństwom.</a:t>
            </a:r>
            <a:endParaRPr lang="pl-PL" altLang="pl-PL" sz="2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33521146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>
            <a:extLst>
              <a:ext uri="{FF2B5EF4-FFF2-40B4-BE49-F238E27FC236}">
                <a16:creationId xmlns:a16="http://schemas.microsoft.com/office/drawing/2014/main" id="{51C44FFC-5838-4BD2-B010-AA8BF8E4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781" y="1371350"/>
            <a:ext cx="3130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Kapitał społeczny</a:t>
            </a:r>
          </a:p>
        </p:txBody>
      </p:sp>
      <p:sp>
        <p:nvSpPr>
          <p:cNvPr id="10243" name="pole tekstowe 2">
            <a:extLst>
              <a:ext uri="{FF2B5EF4-FFF2-40B4-BE49-F238E27FC236}">
                <a16:creationId xmlns:a16="http://schemas.microsoft.com/office/drawing/2014/main" id="{DD2A47C1-5059-4EFD-B1BE-5DFCDCB5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060848"/>
            <a:ext cx="82809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Według Roberta </a:t>
            </a:r>
            <a:r>
              <a:rPr lang="pl-PL" alt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Putnama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kapitał społeczny obejmuje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obywatelskie nastawienie członków społeczeństwa, normy społeczne wspierające działania wspólne oraz zaufanie interpersonalne i zaufanie obywateli do instytucji publicznych.</a:t>
            </a:r>
          </a:p>
        </p:txBody>
      </p:sp>
    </p:spTree>
    <p:extLst>
      <p:ext uri="{BB962C8B-B14F-4D97-AF65-F5344CB8AC3E}">
        <p14:creationId xmlns:p14="http://schemas.microsoft.com/office/powerpoint/2010/main" val="9304302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1">
            <a:extLst>
              <a:ext uri="{FF2B5EF4-FFF2-40B4-BE49-F238E27FC236}">
                <a16:creationId xmlns:a16="http://schemas.microsoft.com/office/drawing/2014/main" id="{AF6D83FA-6E42-43DA-A36E-9F848067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3317"/>
            <a:ext cx="5545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Wskaźniki kapitału społecznego</a:t>
            </a:r>
          </a:p>
        </p:txBody>
      </p:sp>
      <p:sp>
        <p:nvSpPr>
          <p:cNvPr id="10243" name="pole tekstowe 2">
            <a:extLst>
              <a:ext uri="{FF2B5EF4-FFF2-40B4-BE49-F238E27FC236}">
                <a16:creationId xmlns:a16="http://schemas.microsoft.com/office/drawing/2014/main" id="{B5AD0965-B5D0-4140-A0BC-5442D0EB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36" y="1488276"/>
            <a:ext cx="8605142" cy="388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Przykładowe: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poziom zaufania do innych osób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liczba i różnorodność kontaktów społecznych (liczba znajomych)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podzielane normy i wartości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udział w inicjatywach społecznych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poziom frekwencji wyborczej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aktywne członkostwo w organizacjach pozarządowych</a:t>
            </a:r>
          </a:p>
          <a:p>
            <a:pPr marL="342900" indent="-34290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liczba organizacji pozarządowych.</a:t>
            </a:r>
          </a:p>
          <a:p>
            <a:pPr marL="285750" indent="-285750" algn="ctr">
              <a:lnSpc>
                <a:spcPct val="114000"/>
              </a:lnSpc>
              <a:spcBef>
                <a:spcPct val="0"/>
              </a:spcBef>
              <a:buFontTx/>
              <a:buChar char="-"/>
              <a:defRPr/>
            </a:pPr>
            <a:endParaRPr lang="pl-PL" alt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112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183</TotalTime>
  <Words>2073</Words>
  <Application>Microsoft Office PowerPoint</Application>
  <PresentationFormat>Pokaz na ekranie (4:3)</PresentationFormat>
  <Paragraphs>337</Paragraphs>
  <Slides>48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 </vt:lpstr>
      <vt:lpstr>Calibri   </vt:lpstr>
      <vt:lpstr>Symbol</vt:lpstr>
      <vt:lpstr>Tahoma</vt:lpstr>
      <vt:lpstr>Wingdings</vt:lpstr>
      <vt:lpstr>szablon Radom</vt:lpstr>
      <vt:lpstr>Projekt realizowany pod nadzorem Ministerstwa Edukacji Narodowej    VULCAN kompetencji  w MAŁOPOLSKICH SAMORZĄDACH</vt:lpstr>
      <vt:lpstr>Edukacja siłą napędową rozwoju gminy/powiatu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32</cp:revision>
  <dcterms:created xsi:type="dcterms:W3CDTF">2018-03-23T15:39:02Z</dcterms:created>
  <dcterms:modified xsi:type="dcterms:W3CDTF">2018-03-24T21:42:02Z</dcterms:modified>
</cp:coreProperties>
</file>